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0" r:id="rId2"/>
  </p:sldMasterIdLst>
  <p:notesMasterIdLst>
    <p:notesMasterId r:id="rId27"/>
  </p:notesMasterIdLst>
  <p:handoutMasterIdLst>
    <p:handoutMasterId r:id="rId28"/>
  </p:handoutMasterIdLst>
  <p:sldIdLst>
    <p:sldId id="435" r:id="rId3"/>
    <p:sldId id="479" r:id="rId4"/>
    <p:sldId id="570" r:id="rId5"/>
    <p:sldId id="530" r:id="rId6"/>
    <p:sldId id="567" r:id="rId7"/>
    <p:sldId id="569" r:id="rId8"/>
    <p:sldId id="563" r:id="rId9"/>
    <p:sldId id="568" r:id="rId10"/>
    <p:sldId id="564" r:id="rId11"/>
    <p:sldId id="533" r:id="rId12"/>
    <p:sldId id="535" r:id="rId13"/>
    <p:sldId id="536" r:id="rId14"/>
    <p:sldId id="537" r:id="rId15"/>
    <p:sldId id="562" r:id="rId16"/>
    <p:sldId id="539" r:id="rId17"/>
    <p:sldId id="558" r:id="rId18"/>
    <p:sldId id="546" r:id="rId19"/>
    <p:sldId id="549" r:id="rId20"/>
    <p:sldId id="545" r:id="rId21"/>
    <p:sldId id="557" r:id="rId22"/>
    <p:sldId id="550" r:id="rId23"/>
    <p:sldId id="516" r:id="rId24"/>
    <p:sldId id="565" r:id="rId25"/>
    <p:sldId id="571" r:id="rId26"/>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ner, Klaus Dieter" initials="LKD" lastIdx="5" clrIdx="0">
    <p:extLst>
      <p:ext uri="{19B8F6BF-5375-455C-9EA6-DF929625EA0E}">
        <p15:presenceInfo xmlns:p15="http://schemas.microsoft.com/office/powerpoint/2012/main" userId="S-1-5-21-228948445-1800540283-931750244-2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241"/>
    <a:srgbClr val="FF0000"/>
    <a:srgbClr val="3399FF"/>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7" autoAdjust="0"/>
    <p:restoredTop sz="83636" autoAdjust="0"/>
  </p:normalViewPr>
  <p:slideViewPr>
    <p:cSldViewPr showGuides="1">
      <p:cViewPr varScale="1">
        <p:scale>
          <a:sx n="107" d="100"/>
          <a:sy n="107" d="100"/>
        </p:scale>
        <p:origin x="1578" y="108"/>
      </p:cViewPr>
      <p:guideLst>
        <p:guide orient="horz" pos="1905"/>
        <p:guide pos="2880"/>
      </p:guideLst>
    </p:cSldViewPr>
  </p:slideViewPr>
  <p:notesTextViewPr>
    <p:cViewPr>
      <p:scale>
        <a:sx n="100" d="100"/>
        <a:sy n="100" d="100"/>
      </p:scale>
      <p:origin x="0" y="0"/>
    </p:cViewPr>
  </p:notesTextViewPr>
  <p:sorterViewPr>
    <p:cViewPr>
      <p:scale>
        <a:sx n="66" d="100"/>
        <a:sy n="66" d="100"/>
      </p:scale>
      <p:origin x="0" y="-4026"/>
    </p:cViewPr>
  </p:sorterViewPr>
  <p:notesViewPr>
    <p:cSldViewPr>
      <p:cViewPr varScale="1">
        <p:scale>
          <a:sx n="68" d="100"/>
          <a:sy n="68" d="100"/>
        </p:scale>
        <p:origin x="2142" y="84"/>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ED8F9-D4AF-490A-9A1E-7F2E14A4887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2BDF6C7-BDB9-43F8-90BF-DC2FF6043B94}">
      <dgm:prSet phldrT="[Text]"/>
      <dgm:spPr/>
      <dgm:t>
        <a:bodyPr/>
        <a:lstStyle/>
        <a:p>
          <a:r>
            <a:rPr lang="en-US" dirty="0" smtClean="0">
              <a:latin typeface="Arial" panose="020B0604020202020204" pitchFamily="34" charset="0"/>
              <a:cs typeface="Arial" panose="020B0604020202020204" pitchFamily="34" charset="0"/>
            </a:rPr>
            <a:t>Kind</a:t>
          </a:r>
          <a:endParaRPr lang="en-US" dirty="0">
            <a:latin typeface="Arial" panose="020B0604020202020204" pitchFamily="34" charset="0"/>
            <a:cs typeface="Arial" panose="020B0604020202020204" pitchFamily="34" charset="0"/>
          </a:endParaRPr>
        </a:p>
      </dgm:t>
    </dgm:pt>
    <dgm:pt modelId="{0A97C666-9B1E-4658-86C2-32624FF63497}" type="parTrans" cxnId="{ABC70765-6831-492D-A308-AD7E591BCF18}">
      <dgm:prSet/>
      <dgm:spPr/>
      <dgm:t>
        <a:bodyPr/>
        <a:lstStyle/>
        <a:p>
          <a:endParaRPr lang="en-US"/>
        </a:p>
      </dgm:t>
    </dgm:pt>
    <dgm:pt modelId="{D3E9BA8F-AB9A-4876-A962-E85CE87F79E4}" type="sibTrans" cxnId="{ABC70765-6831-492D-A308-AD7E591BCF18}">
      <dgm:prSet/>
      <dgm:spPr/>
      <dgm:t>
        <a:bodyPr/>
        <a:lstStyle/>
        <a:p>
          <a:endParaRPr lang="en-US"/>
        </a:p>
      </dgm:t>
    </dgm:pt>
    <dgm:pt modelId="{5D614B2C-9DE6-49F9-ADF2-1DB2AAC1DFCF}">
      <dgm:prSet phldrT="[Text]"/>
      <dgm:spPr/>
      <dgm:t>
        <a:bodyPr/>
        <a:lstStyle/>
        <a:p>
          <a:r>
            <a:rPr lang="en-US" dirty="0" smtClean="0">
              <a:latin typeface="Arial" panose="020B0604020202020204" pitchFamily="34" charset="0"/>
              <a:cs typeface="Arial" panose="020B0604020202020204" pitchFamily="34" charset="0"/>
            </a:rPr>
            <a:t>Eltern</a:t>
          </a:r>
          <a:endParaRPr lang="en-US" dirty="0">
            <a:latin typeface="Arial" panose="020B0604020202020204" pitchFamily="34" charset="0"/>
            <a:cs typeface="Arial" panose="020B0604020202020204" pitchFamily="34" charset="0"/>
          </a:endParaRPr>
        </a:p>
      </dgm:t>
    </dgm:pt>
    <dgm:pt modelId="{533BDE7A-0C20-4861-9663-ADC8E6DAF2F4}" type="parTrans" cxnId="{B433C973-436F-4805-88AE-47228595F3F8}">
      <dgm:prSet/>
      <dgm:spPr/>
      <dgm:t>
        <a:bodyPr/>
        <a:lstStyle/>
        <a:p>
          <a:endParaRPr lang="en-US"/>
        </a:p>
      </dgm:t>
    </dgm:pt>
    <dgm:pt modelId="{758E84B4-6774-431F-9187-772857D28594}" type="sibTrans" cxnId="{B433C973-436F-4805-88AE-47228595F3F8}">
      <dgm:prSet/>
      <dgm:spPr/>
      <dgm:t>
        <a:bodyPr/>
        <a:lstStyle/>
        <a:p>
          <a:endParaRPr lang="en-US"/>
        </a:p>
      </dgm:t>
    </dgm:pt>
    <dgm:pt modelId="{79DDE694-AC2E-4ABE-9419-ADD9718F0864}">
      <dgm:prSet phldrT="[Text]"/>
      <dgm:spPr/>
      <dgm:t>
        <a:bodyPr/>
        <a:lstStyle/>
        <a:p>
          <a:r>
            <a:rPr lang="en-US" dirty="0" smtClean="0">
              <a:latin typeface="Arial" panose="020B0604020202020204" pitchFamily="34" charset="0"/>
              <a:cs typeface="Arial" panose="020B0604020202020204" pitchFamily="34" charset="0"/>
            </a:rPr>
            <a:t>Verein</a:t>
          </a:r>
          <a:endParaRPr lang="en-US" dirty="0">
            <a:latin typeface="Arial" panose="020B0604020202020204" pitchFamily="34" charset="0"/>
            <a:cs typeface="Arial" panose="020B0604020202020204" pitchFamily="34" charset="0"/>
          </a:endParaRPr>
        </a:p>
      </dgm:t>
    </dgm:pt>
    <dgm:pt modelId="{9822E219-ECD2-4CA4-95A3-843E2DDA5C87}" type="parTrans" cxnId="{B4A86311-44C1-4691-B8C2-E05475E7CA83}">
      <dgm:prSet/>
      <dgm:spPr/>
      <dgm:t>
        <a:bodyPr/>
        <a:lstStyle/>
        <a:p>
          <a:endParaRPr lang="en-US"/>
        </a:p>
      </dgm:t>
    </dgm:pt>
    <dgm:pt modelId="{BD72A3F7-835A-4386-BA9A-0584DA8CC405}" type="sibTrans" cxnId="{B4A86311-44C1-4691-B8C2-E05475E7CA83}">
      <dgm:prSet/>
      <dgm:spPr/>
      <dgm:t>
        <a:bodyPr/>
        <a:lstStyle/>
        <a:p>
          <a:endParaRPr lang="en-US"/>
        </a:p>
      </dgm:t>
    </dgm:pt>
    <dgm:pt modelId="{3B9F30EB-C4FA-4AFF-966B-8DEB4AC4EC64}">
      <dgm:prSet phldrT="[Text]"/>
      <dgm:spPr/>
      <dgm:t>
        <a:bodyPr/>
        <a:lstStyle/>
        <a:p>
          <a:r>
            <a:rPr lang="en-US" dirty="0" smtClean="0">
              <a:latin typeface="Arial" panose="020B0604020202020204" pitchFamily="34" charset="0"/>
              <a:cs typeface="Arial" panose="020B0604020202020204" pitchFamily="34" charset="0"/>
            </a:rPr>
            <a:t>Trainer</a:t>
          </a:r>
          <a:endParaRPr lang="en-US" dirty="0">
            <a:latin typeface="Arial" panose="020B0604020202020204" pitchFamily="34" charset="0"/>
            <a:cs typeface="Arial" panose="020B0604020202020204" pitchFamily="34" charset="0"/>
          </a:endParaRPr>
        </a:p>
      </dgm:t>
    </dgm:pt>
    <dgm:pt modelId="{4B345383-33CA-45F5-B9CC-125BBFA4671B}" type="parTrans" cxnId="{BD16A1E0-69C4-4DE0-8774-00ED61E11FBA}">
      <dgm:prSet/>
      <dgm:spPr/>
      <dgm:t>
        <a:bodyPr/>
        <a:lstStyle/>
        <a:p>
          <a:endParaRPr lang="en-US"/>
        </a:p>
      </dgm:t>
    </dgm:pt>
    <dgm:pt modelId="{81B81638-87AA-40D5-BCC0-F264F54E39CC}" type="sibTrans" cxnId="{BD16A1E0-69C4-4DE0-8774-00ED61E11FBA}">
      <dgm:prSet/>
      <dgm:spPr/>
      <dgm:t>
        <a:bodyPr/>
        <a:lstStyle/>
        <a:p>
          <a:endParaRPr lang="en-US"/>
        </a:p>
      </dgm:t>
    </dgm:pt>
    <dgm:pt modelId="{FE6B52CD-71C7-4240-A145-AFE7E5C1C63D}" type="pres">
      <dgm:prSet presAssocID="{A81ED8F9-D4AF-490A-9A1E-7F2E14A48873}" presName="Name0" presStyleCnt="0">
        <dgm:presLayoutVars>
          <dgm:chMax val="1"/>
          <dgm:chPref val="1"/>
          <dgm:dir/>
          <dgm:animOne val="branch"/>
          <dgm:animLvl val="lvl"/>
        </dgm:presLayoutVars>
      </dgm:prSet>
      <dgm:spPr/>
      <dgm:t>
        <a:bodyPr/>
        <a:lstStyle/>
        <a:p>
          <a:endParaRPr lang="de-DE"/>
        </a:p>
      </dgm:t>
    </dgm:pt>
    <dgm:pt modelId="{D7600C4B-8349-41D4-80D6-8FDF6E683220}" type="pres">
      <dgm:prSet presAssocID="{82BDF6C7-BDB9-43F8-90BF-DC2FF6043B94}" presName="singleCycle" presStyleCnt="0"/>
      <dgm:spPr/>
    </dgm:pt>
    <dgm:pt modelId="{77FB7A9C-00D5-4193-8C5E-A00518502AC5}" type="pres">
      <dgm:prSet presAssocID="{82BDF6C7-BDB9-43F8-90BF-DC2FF6043B94}" presName="singleCenter" presStyleLbl="node1" presStyleIdx="0" presStyleCnt="4" custLinFactNeighborY="3422">
        <dgm:presLayoutVars>
          <dgm:chMax val="7"/>
          <dgm:chPref val="7"/>
        </dgm:presLayoutVars>
      </dgm:prSet>
      <dgm:spPr/>
      <dgm:t>
        <a:bodyPr/>
        <a:lstStyle/>
        <a:p>
          <a:endParaRPr lang="de-DE"/>
        </a:p>
      </dgm:t>
    </dgm:pt>
    <dgm:pt modelId="{CAF351FE-32FE-4A76-BD0C-D91AC32C0207}" type="pres">
      <dgm:prSet presAssocID="{533BDE7A-0C20-4861-9663-ADC8E6DAF2F4}" presName="Name56" presStyleLbl="parChTrans1D2" presStyleIdx="0" presStyleCnt="3"/>
      <dgm:spPr/>
      <dgm:t>
        <a:bodyPr/>
        <a:lstStyle/>
        <a:p>
          <a:endParaRPr lang="de-DE"/>
        </a:p>
      </dgm:t>
    </dgm:pt>
    <dgm:pt modelId="{C39E8561-1CDA-492A-9F97-DC18817E1F3E}" type="pres">
      <dgm:prSet presAssocID="{5D614B2C-9DE6-49F9-ADF2-1DB2AAC1DFCF}" presName="text0" presStyleLbl="node1" presStyleIdx="1" presStyleCnt="4" custRadScaleRad="59395" custRadScaleInc="-786">
        <dgm:presLayoutVars>
          <dgm:bulletEnabled val="1"/>
        </dgm:presLayoutVars>
      </dgm:prSet>
      <dgm:spPr/>
      <dgm:t>
        <a:bodyPr/>
        <a:lstStyle/>
        <a:p>
          <a:endParaRPr lang="de-DE"/>
        </a:p>
      </dgm:t>
    </dgm:pt>
    <dgm:pt modelId="{BD74824A-C331-4A75-B711-432D51BC7384}" type="pres">
      <dgm:prSet presAssocID="{9822E219-ECD2-4CA4-95A3-843E2DDA5C87}" presName="Name56" presStyleLbl="parChTrans1D2" presStyleIdx="1" presStyleCnt="3"/>
      <dgm:spPr/>
      <dgm:t>
        <a:bodyPr/>
        <a:lstStyle/>
        <a:p>
          <a:endParaRPr lang="de-DE"/>
        </a:p>
      </dgm:t>
    </dgm:pt>
    <dgm:pt modelId="{851F85AA-E69E-4085-923A-863513EB1ABB}" type="pres">
      <dgm:prSet presAssocID="{79DDE694-AC2E-4ABE-9419-ADD9718F0864}" presName="text0" presStyleLbl="node1" presStyleIdx="2" presStyleCnt="4" custRadScaleRad="90152" custRadScaleInc="1726">
        <dgm:presLayoutVars>
          <dgm:bulletEnabled val="1"/>
        </dgm:presLayoutVars>
      </dgm:prSet>
      <dgm:spPr/>
      <dgm:t>
        <a:bodyPr/>
        <a:lstStyle/>
        <a:p>
          <a:endParaRPr lang="de-DE"/>
        </a:p>
      </dgm:t>
    </dgm:pt>
    <dgm:pt modelId="{1C107461-B47E-4A06-9997-C51744A83421}" type="pres">
      <dgm:prSet presAssocID="{4B345383-33CA-45F5-B9CC-125BBFA4671B}" presName="Name56" presStyleLbl="parChTrans1D2" presStyleIdx="2" presStyleCnt="3"/>
      <dgm:spPr/>
      <dgm:t>
        <a:bodyPr/>
        <a:lstStyle/>
        <a:p>
          <a:endParaRPr lang="de-DE"/>
        </a:p>
      </dgm:t>
    </dgm:pt>
    <dgm:pt modelId="{E6161957-9A7B-4FC5-89CD-D5274278BA29}" type="pres">
      <dgm:prSet presAssocID="{3B9F30EB-C4FA-4AFF-966B-8DEB4AC4EC64}" presName="text0" presStyleLbl="node1" presStyleIdx="3" presStyleCnt="4" custRadScaleRad="88245" custRadScaleInc="1232">
        <dgm:presLayoutVars>
          <dgm:bulletEnabled val="1"/>
        </dgm:presLayoutVars>
      </dgm:prSet>
      <dgm:spPr/>
      <dgm:t>
        <a:bodyPr/>
        <a:lstStyle/>
        <a:p>
          <a:endParaRPr lang="de-DE"/>
        </a:p>
      </dgm:t>
    </dgm:pt>
  </dgm:ptLst>
  <dgm:cxnLst>
    <dgm:cxn modelId="{52372021-6E82-4DF3-AE17-BC4A422348BC}" type="presOf" srcId="{82BDF6C7-BDB9-43F8-90BF-DC2FF6043B94}" destId="{77FB7A9C-00D5-4193-8C5E-A00518502AC5}" srcOrd="0" destOrd="0" presId="urn:microsoft.com/office/officeart/2008/layout/RadialCluster"/>
    <dgm:cxn modelId="{1E12EAAB-1809-4CD7-A089-55ACB65F22E2}" type="presOf" srcId="{9822E219-ECD2-4CA4-95A3-843E2DDA5C87}" destId="{BD74824A-C331-4A75-B711-432D51BC7384}" srcOrd="0" destOrd="0" presId="urn:microsoft.com/office/officeart/2008/layout/RadialCluster"/>
    <dgm:cxn modelId="{0298AA92-2FE3-4B8B-A6EB-C4CDBFCF4C8D}" type="presOf" srcId="{A81ED8F9-D4AF-490A-9A1E-7F2E14A48873}" destId="{FE6B52CD-71C7-4240-A145-AFE7E5C1C63D}" srcOrd="0" destOrd="0" presId="urn:microsoft.com/office/officeart/2008/layout/RadialCluster"/>
    <dgm:cxn modelId="{89A06579-CBED-4230-9A86-A9D51EA137F7}" type="presOf" srcId="{79DDE694-AC2E-4ABE-9419-ADD9718F0864}" destId="{851F85AA-E69E-4085-923A-863513EB1ABB}" srcOrd="0" destOrd="0" presId="urn:microsoft.com/office/officeart/2008/layout/RadialCluster"/>
    <dgm:cxn modelId="{CA11191E-4D8F-41E0-8761-9A4185F18DDF}" type="presOf" srcId="{533BDE7A-0C20-4861-9663-ADC8E6DAF2F4}" destId="{CAF351FE-32FE-4A76-BD0C-D91AC32C0207}" srcOrd="0" destOrd="0" presId="urn:microsoft.com/office/officeart/2008/layout/RadialCluster"/>
    <dgm:cxn modelId="{B433C973-436F-4805-88AE-47228595F3F8}" srcId="{82BDF6C7-BDB9-43F8-90BF-DC2FF6043B94}" destId="{5D614B2C-9DE6-49F9-ADF2-1DB2AAC1DFCF}" srcOrd="0" destOrd="0" parTransId="{533BDE7A-0C20-4861-9663-ADC8E6DAF2F4}" sibTransId="{758E84B4-6774-431F-9187-772857D28594}"/>
    <dgm:cxn modelId="{BD16A1E0-69C4-4DE0-8774-00ED61E11FBA}" srcId="{82BDF6C7-BDB9-43F8-90BF-DC2FF6043B94}" destId="{3B9F30EB-C4FA-4AFF-966B-8DEB4AC4EC64}" srcOrd="2" destOrd="0" parTransId="{4B345383-33CA-45F5-B9CC-125BBFA4671B}" sibTransId="{81B81638-87AA-40D5-BCC0-F264F54E39CC}"/>
    <dgm:cxn modelId="{810160D9-C2AC-442A-BB80-5D0BC5C843BD}" type="presOf" srcId="{4B345383-33CA-45F5-B9CC-125BBFA4671B}" destId="{1C107461-B47E-4A06-9997-C51744A83421}" srcOrd="0" destOrd="0" presId="urn:microsoft.com/office/officeart/2008/layout/RadialCluster"/>
    <dgm:cxn modelId="{D041319D-E4C3-4335-B5AC-175211601EDA}" type="presOf" srcId="{3B9F30EB-C4FA-4AFF-966B-8DEB4AC4EC64}" destId="{E6161957-9A7B-4FC5-89CD-D5274278BA29}" srcOrd="0" destOrd="0" presId="urn:microsoft.com/office/officeart/2008/layout/RadialCluster"/>
    <dgm:cxn modelId="{0316D633-5618-4F0B-B5EF-757C97FAD61E}" type="presOf" srcId="{5D614B2C-9DE6-49F9-ADF2-1DB2AAC1DFCF}" destId="{C39E8561-1CDA-492A-9F97-DC18817E1F3E}" srcOrd="0" destOrd="0" presId="urn:microsoft.com/office/officeart/2008/layout/RadialCluster"/>
    <dgm:cxn modelId="{ABC70765-6831-492D-A308-AD7E591BCF18}" srcId="{A81ED8F9-D4AF-490A-9A1E-7F2E14A48873}" destId="{82BDF6C7-BDB9-43F8-90BF-DC2FF6043B94}" srcOrd="0" destOrd="0" parTransId="{0A97C666-9B1E-4658-86C2-32624FF63497}" sibTransId="{D3E9BA8F-AB9A-4876-A962-E85CE87F79E4}"/>
    <dgm:cxn modelId="{B4A86311-44C1-4691-B8C2-E05475E7CA83}" srcId="{82BDF6C7-BDB9-43F8-90BF-DC2FF6043B94}" destId="{79DDE694-AC2E-4ABE-9419-ADD9718F0864}" srcOrd="1" destOrd="0" parTransId="{9822E219-ECD2-4CA4-95A3-843E2DDA5C87}" sibTransId="{BD72A3F7-835A-4386-BA9A-0584DA8CC405}"/>
    <dgm:cxn modelId="{3F3AA0DE-0267-4810-82F2-0C7F6DB8EFE9}" type="presParOf" srcId="{FE6B52CD-71C7-4240-A145-AFE7E5C1C63D}" destId="{D7600C4B-8349-41D4-80D6-8FDF6E683220}" srcOrd="0" destOrd="0" presId="urn:microsoft.com/office/officeart/2008/layout/RadialCluster"/>
    <dgm:cxn modelId="{D8024221-ED5C-4E8E-BC36-1D9AE2508706}" type="presParOf" srcId="{D7600C4B-8349-41D4-80D6-8FDF6E683220}" destId="{77FB7A9C-00D5-4193-8C5E-A00518502AC5}" srcOrd="0" destOrd="0" presId="urn:microsoft.com/office/officeart/2008/layout/RadialCluster"/>
    <dgm:cxn modelId="{A89584F9-41A1-4DFB-842E-5380638557CA}" type="presParOf" srcId="{D7600C4B-8349-41D4-80D6-8FDF6E683220}" destId="{CAF351FE-32FE-4A76-BD0C-D91AC32C0207}" srcOrd="1" destOrd="0" presId="urn:microsoft.com/office/officeart/2008/layout/RadialCluster"/>
    <dgm:cxn modelId="{A0C54D98-424F-4230-86CA-ECB88F4351DC}" type="presParOf" srcId="{D7600C4B-8349-41D4-80D6-8FDF6E683220}" destId="{C39E8561-1CDA-492A-9F97-DC18817E1F3E}" srcOrd="2" destOrd="0" presId="urn:microsoft.com/office/officeart/2008/layout/RadialCluster"/>
    <dgm:cxn modelId="{872F0559-F2D5-46F4-A20B-9E49A1DB48DC}" type="presParOf" srcId="{D7600C4B-8349-41D4-80D6-8FDF6E683220}" destId="{BD74824A-C331-4A75-B711-432D51BC7384}" srcOrd="3" destOrd="0" presId="urn:microsoft.com/office/officeart/2008/layout/RadialCluster"/>
    <dgm:cxn modelId="{D682918C-D65A-41EE-9642-5BA5364DF5AA}" type="presParOf" srcId="{D7600C4B-8349-41D4-80D6-8FDF6E683220}" destId="{851F85AA-E69E-4085-923A-863513EB1ABB}" srcOrd="4" destOrd="0" presId="urn:microsoft.com/office/officeart/2008/layout/RadialCluster"/>
    <dgm:cxn modelId="{489D086D-D108-44CC-9F0E-180CF188DB8C}" type="presParOf" srcId="{D7600C4B-8349-41D4-80D6-8FDF6E683220}" destId="{1C107461-B47E-4A06-9997-C51744A83421}" srcOrd="5" destOrd="0" presId="urn:microsoft.com/office/officeart/2008/layout/RadialCluster"/>
    <dgm:cxn modelId="{CA5D6803-C33A-448C-B561-128EF8F9F0CE}" type="presParOf" srcId="{D7600C4B-8349-41D4-80D6-8FDF6E683220}" destId="{E6161957-9A7B-4FC5-89CD-D5274278BA2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ED8F9-D4AF-490A-9A1E-7F2E14A4887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2BDF6C7-BDB9-43F8-90BF-DC2FF6043B94}">
      <dgm:prSet phldrT="[Text]"/>
      <dgm:spPr/>
      <dgm:t>
        <a:bodyPr/>
        <a:lstStyle/>
        <a:p>
          <a:r>
            <a:rPr lang="en-US" dirty="0" smtClean="0">
              <a:latin typeface="Arial" panose="020B0604020202020204" pitchFamily="34" charset="0"/>
              <a:cs typeface="Arial" panose="020B0604020202020204" pitchFamily="34" charset="0"/>
            </a:rPr>
            <a:t>Kind</a:t>
          </a:r>
          <a:endParaRPr lang="en-US" dirty="0">
            <a:latin typeface="Arial" panose="020B0604020202020204" pitchFamily="34" charset="0"/>
            <a:cs typeface="Arial" panose="020B0604020202020204" pitchFamily="34" charset="0"/>
          </a:endParaRPr>
        </a:p>
      </dgm:t>
    </dgm:pt>
    <dgm:pt modelId="{0A97C666-9B1E-4658-86C2-32624FF63497}" type="parTrans" cxnId="{ABC70765-6831-492D-A308-AD7E591BCF18}">
      <dgm:prSet/>
      <dgm:spPr/>
      <dgm:t>
        <a:bodyPr/>
        <a:lstStyle/>
        <a:p>
          <a:endParaRPr lang="en-US"/>
        </a:p>
      </dgm:t>
    </dgm:pt>
    <dgm:pt modelId="{D3E9BA8F-AB9A-4876-A962-E85CE87F79E4}" type="sibTrans" cxnId="{ABC70765-6831-492D-A308-AD7E591BCF18}">
      <dgm:prSet/>
      <dgm:spPr/>
      <dgm:t>
        <a:bodyPr/>
        <a:lstStyle/>
        <a:p>
          <a:endParaRPr lang="en-US"/>
        </a:p>
      </dgm:t>
    </dgm:pt>
    <dgm:pt modelId="{5D614B2C-9DE6-49F9-ADF2-1DB2AAC1DFCF}">
      <dgm:prSet phldrT="[Text]"/>
      <dgm:spPr/>
      <dgm:t>
        <a:bodyPr/>
        <a:lstStyle/>
        <a:p>
          <a:r>
            <a:rPr lang="en-US" dirty="0" smtClean="0">
              <a:latin typeface="Arial" panose="020B0604020202020204" pitchFamily="34" charset="0"/>
              <a:cs typeface="Arial" panose="020B0604020202020204" pitchFamily="34" charset="0"/>
            </a:rPr>
            <a:t>Eltern</a:t>
          </a:r>
          <a:endParaRPr lang="en-US" dirty="0">
            <a:latin typeface="Arial" panose="020B0604020202020204" pitchFamily="34" charset="0"/>
            <a:cs typeface="Arial" panose="020B0604020202020204" pitchFamily="34" charset="0"/>
          </a:endParaRPr>
        </a:p>
      </dgm:t>
    </dgm:pt>
    <dgm:pt modelId="{533BDE7A-0C20-4861-9663-ADC8E6DAF2F4}" type="parTrans" cxnId="{B433C973-436F-4805-88AE-47228595F3F8}">
      <dgm:prSet/>
      <dgm:spPr/>
      <dgm:t>
        <a:bodyPr/>
        <a:lstStyle/>
        <a:p>
          <a:endParaRPr lang="en-US"/>
        </a:p>
      </dgm:t>
    </dgm:pt>
    <dgm:pt modelId="{758E84B4-6774-431F-9187-772857D28594}" type="sibTrans" cxnId="{B433C973-436F-4805-88AE-47228595F3F8}">
      <dgm:prSet/>
      <dgm:spPr/>
      <dgm:t>
        <a:bodyPr/>
        <a:lstStyle/>
        <a:p>
          <a:endParaRPr lang="en-US"/>
        </a:p>
      </dgm:t>
    </dgm:pt>
    <dgm:pt modelId="{79DDE694-AC2E-4ABE-9419-ADD9718F0864}">
      <dgm:prSet phldrT="[Text]"/>
      <dgm:spPr/>
      <dgm:t>
        <a:bodyPr/>
        <a:lstStyle/>
        <a:p>
          <a:r>
            <a:rPr lang="en-US" dirty="0" smtClean="0">
              <a:latin typeface="Arial" panose="020B0604020202020204" pitchFamily="34" charset="0"/>
              <a:cs typeface="Arial" panose="020B0604020202020204" pitchFamily="34" charset="0"/>
            </a:rPr>
            <a:t>Verein</a:t>
          </a:r>
          <a:endParaRPr lang="en-US" dirty="0">
            <a:latin typeface="Arial" panose="020B0604020202020204" pitchFamily="34" charset="0"/>
            <a:cs typeface="Arial" panose="020B0604020202020204" pitchFamily="34" charset="0"/>
          </a:endParaRPr>
        </a:p>
      </dgm:t>
    </dgm:pt>
    <dgm:pt modelId="{9822E219-ECD2-4CA4-95A3-843E2DDA5C87}" type="parTrans" cxnId="{B4A86311-44C1-4691-B8C2-E05475E7CA83}">
      <dgm:prSet/>
      <dgm:spPr/>
      <dgm:t>
        <a:bodyPr/>
        <a:lstStyle/>
        <a:p>
          <a:endParaRPr lang="en-US"/>
        </a:p>
      </dgm:t>
    </dgm:pt>
    <dgm:pt modelId="{BD72A3F7-835A-4386-BA9A-0584DA8CC405}" type="sibTrans" cxnId="{B4A86311-44C1-4691-B8C2-E05475E7CA83}">
      <dgm:prSet/>
      <dgm:spPr/>
      <dgm:t>
        <a:bodyPr/>
        <a:lstStyle/>
        <a:p>
          <a:endParaRPr lang="en-US"/>
        </a:p>
      </dgm:t>
    </dgm:pt>
    <dgm:pt modelId="{3B9F30EB-C4FA-4AFF-966B-8DEB4AC4EC64}">
      <dgm:prSet phldrT="[Text]"/>
      <dgm:spPr/>
      <dgm:t>
        <a:bodyPr/>
        <a:lstStyle/>
        <a:p>
          <a:r>
            <a:rPr lang="en-US" dirty="0" smtClean="0">
              <a:latin typeface="Arial" panose="020B0604020202020204" pitchFamily="34" charset="0"/>
              <a:cs typeface="Arial" panose="020B0604020202020204" pitchFamily="34" charset="0"/>
            </a:rPr>
            <a:t>Trainer</a:t>
          </a:r>
          <a:endParaRPr lang="en-US" dirty="0">
            <a:latin typeface="Arial" panose="020B0604020202020204" pitchFamily="34" charset="0"/>
            <a:cs typeface="Arial" panose="020B0604020202020204" pitchFamily="34" charset="0"/>
          </a:endParaRPr>
        </a:p>
      </dgm:t>
    </dgm:pt>
    <dgm:pt modelId="{4B345383-33CA-45F5-B9CC-125BBFA4671B}" type="parTrans" cxnId="{BD16A1E0-69C4-4DE0-8774-00ED61E11FBA}">
      <dgm:prSet/>
      <dgm:spPr/>
      <dgm:t>
        <a:bodyPr/>
        <a:lstStyle/>
        <a:p>
          <a:endParaRPr lang="en-US"/>
        </a:p>
      </dgm:t>
    </dgm:pt>
    <dgm:pt modelId="{81B81638-87AA-40D5-BCC0-F264F54E39CC}" type="sibTrans" cxnId="{BD16A1E0-69C4-4DE0-8774-00ED61E11FBA}">
      <dgm:prSet/>
      <dgm:spPr/>
      <dgm:t>
        <a:bodyPr/>
        <a:lstStyle/>
        <a:p>
          <a:endParaRPr lang="en-US"/>
        </a:p>
      </dgm:t>
    </dgm:pt>
    <dgm:pt modelId="{FE6B52CD-71C7-4240-A145-AFE7E5C1C63D}" type="pres">
      <dgm:prSet presAssocID="{A81ED8F9-D4AF-490A-9A1E-7F2E14A48873}" presName="Name0" presStyleCnt="0">
        <dgm:presLayoutVars>
          <dgm:chMax val="1"/>
          <dgm:chPref val="1"/>
          <dgm:dir/>
          <dgm:animOne val="branch"/>
          <dgm:animLvl val="lvl"/>
        </dgm:presLayoutVars>
      </dgm:prSet>
      <dgm:spPr/>
      <dgm:t>
        <a:bodyPr/>
        <a:lstStyle/>
        <a:p>
          <a:endParaRPr lang="de-DE"/>
        </a:p>
      </dgm:t>
    </dgm:pt>
    <dgm:pt modelId="{D7600C4B-8349-41D4-80D6-8FDF6E683220}" type="pres">
      <dgm:prSet presAssocID="{82BDF6C7-BDB9-43F8-90BF-DC2FF6043B94}" presName="singleCycle" presStyleCnt="0"/>
      <dgm:spPr/>
    </dgm:pt>
    <dgm:pt modelId="{77FB7A9C-00D5-4193-8C5E-A00518502AC5}" type="pres">
      <dgm:prSet presAssocID="{82BDF6C7-BDB9-43F8-90BF-DC2FF6043B94}" presName="singleCenter" presStyleLbl="node1" presStyleIdx="0" presStyleCnt="4" custLinFactNeighborY="3422">
        <dgm:presLayoutVars>
          <dgm:chMax val="7"/>
          <dgm:chPref val="7"/>
        </dgm:presLayoutVars>
      </dgm:prSet>
      <dgm:spPr/>
      <dgm:t>
        <a:bodyPr/>
        <a:lstStyle/>
        <a:p>
          <a:endParaRPr lang="de-DE"/>
        </a:p>
      </dgm:t>
    </dgm:pt>
    <dgm:pt modelId="{CAF351FE-32FE-4A76-BD0C-D91AC32C0207}" type="pres">
      <dgm:prSet presAssocID="{533BDE7A-0C20-4861-9663-ADC8E6DAF2F4}" presName="Name56" presStyleLbl="parChTrans1D2" presStyleIdx="0" presStyleCnt="3"/>
      <dgm:spPr/>
      <dgm:t>
        <a:bodyPr/>
        <a:lstStyle/>
        <a:p>
          <a:endParaRPr lang="de-DE"/>
        </a:p>
      </dgm:t>
    </dgm:pt>
    <dgm:pt modelId="{C39E8561-1CDA-492A-9F97-DC18817E1F3E}" type="pres">
      <dgm:prSet presAssocID="{5D614B2C-9DE6-49F9-ADF2-1DB2AAC1DFCF}" presName="text0" presStyleLbl="node1" presStyleIdx="1" presStyleCnt="4" custRadScaleRad="59395" custRadScaleInc="-786">
        <dgm:presLayoutVars>
          <dgm:bulletEnabled val="1"/>
        </dgm:presLayoutVars>
      </dgm:prSet>
      <dgm:spPr/>
      <dgm:t>
        <a:bodyPr/>
        <a:lstStyle/>
        <a:p>
          <a:endParaRPr lang="de-DE"/>
        </a:p>
      </dgm:t>
    </dgm:pt>
    <dgm:pt modelId="{BD74824A-C331-4A75-B711-432D51BC7384}" type="pres">
      <dgm:prSet presAssocID="{9822E219-ECD2-4CA4-95A3-843E2DDA5C87}" presName="Name56" presStyleLbl="parChTrans1D2" presStyleIdx="1" presStyleCnt="3"/>
      <dgm:spPr/>
      <dgm:t>
        <a:bodyPr/>
        <a:lstStyle/>
        <a:p>
          <a:endParaRPr lang="de-DE"/>
        </a:p>
      </dgm:t>
    </dgm:pt>
    <dgm:pt modelId="{851F85AA-E69E-4085-923A-863513EB1ABB}" type="pres">
      <dgm:prSet presAssocID="{79DDE694-AC2E-4ABE-9419-ADD9718F0864}" presName="text0" presStyleLbl="node1" presStyleIdx="2" presStyleCnt="4" custRadScaleRad="90152" custRadScaleInc="1726">
        <dgm:presLayoutVars>
          <dgm:bulletEnabled val="1"/>
        </dgm:presLayoutVars>
      </dgm:prSet>
      <dgm:spPr/>
      <dgm:t>
        <a:bodyPr/>
        <a:lstStyle/>
        <a:p>
          <a:endParaRPr lang="de-DE"/>
        </a:p>
      </dgm:t>
    </dgm:pt>
    <dgm:pt modelId="{1C107461-B47E-4A06-9997-C51744A83421}" type="pres">
      <dgm:prSet presAssocID="{4B345383-33CA-45F5-B9CC-125BBFA4671B}" presName="Name56" presStyleLbl="parChTrans1D2" presStyleIdx="2" presStyleCnt="3"/>
      <dgm:spPr/>
      <dgm:t>
        <a:bodyPr/>
        <a:lstStyle/>
        <a:p>
          <a:endParaRPr lang="de-DE"/>
        </a:p>
      </dgm:t>
    </dgm:pt>
    <dgm:pt modelId="{E6161957-9A7B-4FC5-89CD-D5274278BA29}" type="pres">
      <dgm:prSet presAssocID="{3B9F30EB-C4FA-4AFF-966B-8DEB4AC4EC64}" presName="text0" presStyleLbl="node1" presStyleIdx="3" presStyleCnt="4" custRadScaleRad="88245" custRadScaleInc="1232">
        <dgm:presLayoutVars>
          <dgm:bulletEnabled val="1"/>
        </dgm:presLayoutVars>
      </dgm:prSet>
      <dgm:spPr/>
      <dgm:t>
        <a:bodyPr/>
        <a:lstStyle/>
        <a:p>
          <a:endParaRPr lang="de-DE"/>
        </a:p>
      </dgm:t>
    </dgm:pt>
  </dgm:ptLst>
  <dgm:cxnLst>
    <dgm:cxn modelId="{A74D6B1C-688F-4737-A43E-0C0F1120FB15}" type="presOf" srcId="{533BDE7A-0C20-4861-9663-ADC8E6DAF2F4}" destId="{CAF351FE-32FE-4A76-BD0C-D91AC32C0207}" srcOrd="0" destOrd="0" presId="urn:microsoft.com/office/officeart/2008/layout/RadialCluster"/>
    <dgm:cxn modelId="{89B4D061-4F4E-4AAF-AF90-5B1BE4A782EE}" type="presOf" srcId="{9822E219-ECD2-4CA4-95A3-843E2DDA5C87}" destId="{BD74824A-C331-4A75-B711-432D51BC7384}" srcOrd="0" destOrd="0" presId="urn:microsoft.com/office/officeart/2008/layout/RadialCluster"/>
    <dgm:cxn modelId="{BD16A1E0-69C4-4DE0-8774-00ED61E11FBA}" srcId="{82BDF6C7-BDB9-43F8-90BF-DC2FF6043B94}" destId="{3B9F30EB-C4FA-4AFF-966B-8DEB4AC4EC64}" srcOrd="2" destOrd="0" parTransId="{4B345383-33CA-45F5-B9CC-125BBFA4671B}" sibTransId="{81B81638-87AA-40D5-BCC0-F264F54E39CC}"/>
    <dgm:cxn modelId="{B433C973-436F-4805-88AE-47228595F3F8}" srcId="{82BDF6C7-BDB9-43F8-90BF-DC2FF6043B94}" destId="{5D614B2C-9DE6-49F9-ADF2-1DB2AAC1DFCF}" srcOrd="0" destOrd="0" parTransId="{533BDE7A-0C20-4861-9663-ADC8E6DAF2F4}" sibTransId="{758E84B4-6774-431F-9187-772857D28594}"/>
    <dgm:cxn modelId="{A6AF080F-23C7-485D-B3C4-4AF823F4CB4E}" type="presOf" srcId="{A81ED8F9-D4AF-490A-9A1E-7F2E14A48873}" destId="{FE6B52CD-71C7-4240-A145-AFE7E5C1C63D}" srcOrd="0" destOrd="0" presId="urn:microsoft.com/office/officeart/2008/layout/RadialCluster"/>
    <dgm:cxn modelId="{B4A86311-44C1-4691-B8C2-E05475E7CA83}" srcId="{82BDF6C7-BDB9-43F8-90BF-DC2FF6043B94}" destId="{79DDE694-AC2E-4ABE-9419-ADD9718F0864}" srcOrd="1" destOrd="0" parTransId="{9822E219-ECD2-4CA4-95A3-843E2DDA5C87}" sibTransId="{BD72A3F7-835A-4386-BA9A-0584DA8CC405}"/>
    <dgm:cxn modelId="{68457EB4-B0A2-4BB0-A6F4-4737B93B8A52}" type="presOf" srcId="{79DDE694-AC2E-4ABE-9419-ADD9718F0864}" destId="{851F85AA-E69E-4085-923A-863513EB1ABB}" srcOrd="0" destOrd="0" presId="urn:microsoft.com/office/officeart/2008/layout/RadialCluster"/>
    <dgm:cxn modelId="{8C0AB7EA-2F78-4FCE-B2DA-5FFAA80E1F8E}" type="presOf" srcId="{3B9F30EB-C4FA-4AFF-966B-8DEB4AC4EC64}" destId="{E6161957-9A7B-4FC5-89CD-D5274278BA29}" srcOrd="0" destOrd="0" presId="urn:microsoft.com/office/officeart/2008/layout/RadialCluster"/>
    <dgm:cxn modelId="{5137321F-7373-42E6-90AF-CBD48774F0A5}" type="presOf" srcId="{82BDF6C7-BDB9-43F8-90BF-DC2FF6043B94}" destId="{77FB7A9C-00D5-4193-8C5E-A00518502AC5}" srcOrd="0" destOrd="0" presId="urn:microsoft.com/office/officeart/2008/layout/RadialCluster"/>
    <dgm:cxn modelId="{ABC70765-6831-492D-A308-AD7E591BCF18}" srcId="{A81ED8F9-D4AF-490A-9A1E-7F2E14A48873}" destId="{82BDF6C7-BDB9-43F8-90BF-DC2FF6043B94}" srcOrd="0" destOrd="0" parTransId="{0A97C666-9B1E-4658-86C2-32624FF63497}" sibTransId="{D3E9BA8F-AB9A-4876-A962-E85CE87F79E4}"/>
    <dgm:cxn modelId="{AFDEB500-733B-4DBD-AE21-6A8D8E996A5C}" type="presOf" srcId="{5D614B2C-9DE6-49F9-ADF2-1DB2AAC1DFCF}" destId="{C39E8561-1CDA-492A-9F97-DC18817E1F3E}" srcOrd="0" destOrd="0" presId="urn:microsoft.com/office/officeart/2008/layout/RadialCluster"/>
    <dgm:cxn modelId="{F14ADA10-D802-4E64-8073-4A3B31F763DE}" type="presOf" srcId="{4B345383-33CA-45F5-B9CC-125BBFA4671B}" destId="{1C107461-B47E-4A06-9997-C51744A83421}" srcOrd="0" destOrd="0" presId="urn:microsoft.com/office/officeart/2008/layout/RadialCluster"/>
    <dgm:cxn modelId="{16E744B0-9740-4192-878B-5422C564957E}" type="presParOf" srcId="{FE6B52CD-71C7-4240-A145-AFE7E5C1C63D}" destId="{D7600C4B-8349-41D4-80D6-8FDF6E683220}" srcOrd="0" destOrd="0" presId="urn:microsoft.com/office/officeart/2008/layout/RadialCluster"/>
    <dgm:cxn modelId="{99FB8EAD-EEF1-46A9-9C40-E0D94A863870}" type="presParOf" srcId="{D7600C4B-8349-41D4-80D6-8FDF6E683220}" destId="{77FB7A9C-00D5-4193-8C5E-A00518502AC5}" srcOrd="0" destOrd="0" presId="urn:microsoft.com/office/officeart/2008/layout/RadialCluster"/>
    <dgm:cxn modelId="{08735C49-2066-4157-AA46-63E2BC0C6A6F}" type="presParOf" srcId="{D7600C4B-8349-41D4-80D6-8FDF6E683220}" destId="{CAF351FE-32FE-4A76-BD0C-D91AC32C0207}" srcOrd="1" destOrd="0" presId="urn:microsoft.com/office/officeart/2008/layout/RadialCluster"/>
    <dgm:cxn modelId="{329BE596-2212-4EB0-82D7-0F77B0AD868C}" type="presParOf" srcId="{D7600C4B-8349-41D4-80D6-8FDF6E683220}" destId="{C39E8561-1CDA-492A-9F97-DC18817E1F3E}" srcOrd="2" destOrd="0" presId="urn:microsoft.com/office/officeart/2008/layout/RadialCluster"/>
    <dgm:cxn modelId="{54B96972-9A1C-49D6-86D3-1F7A95431A51}" type="presParOf" srcId="{D7600C4B-8349-41D4-80D6-8FDF6E683220}" destId="{BD74824A-C331-4A75-B711-432D51BC7384}" srcOrd="3" destOrd="0" presId="urn:microsoft.com/office/officeart/2008/layout/RadialCluster"/>
    <dgm:cxn modelId="{BDEDB888-276A-4F5C-AB9B-03669172C669}" type="presParOf" srcId="{D7600C4B-8349-41D4-80D6-8FDF6E683220}" destId="{851F85AA-E69E-4085-923A-863513EB1ABB}" srcOrd="4" destOrd="0" presId="urn:microsoft.com/office/officeart/2008/layout/RadialCluster"/>
    <dgm:cxn modelId="{056CE3A7-EE42-4F22-8ACB-7B7F97D6B880}" type="presParOf" srcId="{D7600C4B-8349-41D4-80D6-8FDF6E683220}" destId="{1C107461-B47E-4A06-9997-C51744A83421}" srcOrd="5" destOrd="0" presId="urn:microsoft.com/office/officeart/2008/layout/RadialCluster"/>
    <dgm:cxn modelId="{5A93663D-F81E-40F8-BECF-9CFB100A4EC7}" type="presParOf" srcId="{D7600C4B-8349-41D4-80D6-8FDF6E683220}" destId="{E6161957-9A7B-4FC5-89CD-D5274278BA2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7A9C-00D5-4193-8C5E-A00518502AC5}">
      <dsp:nvSpPr>
        <dsp:cNvPr id="0" name=""/>
        <dsp:cNvSpPr/>
      </dsp:nvSpPr>
      <dsp:spPr>
        <a:xfrm>
          <a:off x="2772461" y="2199913"/>
          <a:ext cx="1328501" cy="1328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Kind</a:t>
          </a:r>
          <a:endParaRPr lang="en-US" sz="3600" kern="1200" dirty="0">
            <a:latin typeface="Arial" panose="020B0604020202020204" pitchFamily="34" charset="0"/>
            <a:cs typeface="Arial" panose="020B0604020202020204" pitchFamily="34" charset="0"/>
          </a:endParaRPr>
        </a:p>
      </dsp:txBody>
      <dsp:txXfrm>
        <a:off x="2837313" y="2264765"/>
        <a:ext cx="1198797" cy="1198797"/>
      </dsp:txXfrm>
    </dsp:sp>
    <dsp:sp modelId="{CAF351FE-32FE-4A76-BD0C-D91AC32C0207}">
      <dsp:nvSpPr>
        <dsp:cNvPr id="0" name=""/>
        <dsp:cNvSpPr/>
      </dsp:nvSpPr>
      <dsp:spPr>
        <a:xfrm rot="16174628">
          <a:off x="3309549" y="2078552"/>
          <a:ext cx="242728" cy="0"/>
        </a:xfrm>
        <a:custGeom>
          <a:avLst/>
          <a:gdLst/>
          <a:ahLst/>
          <a:cxnLst/>
          <a:rect l="0" t="0" r="0" b="0"/>
          <a:pathLst>
            <a:path>
              <a:moveTo>
                <a:pt x="0" y="0"/>
              </a:moveTo>
              <a:lnTo>
                <a:pt x="2427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9E8561-1CDA-492A-9F97-DC18817E1F3E}">
      <dsp:nvSpPr>
        <dsp:cNvPr id="0" name=""/>
        <dsp:cNvSpPr/>
      </dsp:nvSpPr>
      <dsp:spPr>
        <a:xfrm>
          <a:off x="2981685" y="1067095"/>
          <a:ext cx="890095" cy="890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Eltern</a:t>
          </a:r>
          <a:endParaRPr lang="en-US" sz="2000" kern="1200" dirty="0">
            <a:latin typeface="Arial" panose="020B0604020202020204" pitchFamily="34" charset="0"/>
            <a:cs typeface="Arial" panose="020B0604020202020204" pitchFamily="34" charset="0"/>
          </a:endParaRPr>
        </a:p>
      </dsp:txBody>
      <dsp:txXfrm>
        <a:off x="3025136" y="1110546"/>
        <a:ext cx="803193" cy="803193"/>
      </dsp:txXfrm>
    </dsp:sp>
    <dsp:sp modelId="{BD74824A-C331-4A75-B711-432D51BC7384}">
      <dsp:nvSpPr>
        <dsp:cNvPr id="0" name=""/>
        <dsp:cNvSpPr/>
      </dsp:nvSpPr>
      <dsp:spPr>
        <a:xfrm rot="1629761">
          <a:off x="4071991" y="3324921"/>
          <a:ext cx="525389" cy="0"/>
        </a:xfrm>
        <a:custGeom>
          <a:avLst/>
          <a:gdLst/>
          <a:ahLst/>
          <a:cxnLst/>
          <a:rect l="0" t="0" r="0" b="0"/>
          <a:pathLst>
            <a:path>
              <a:moveTo>
                <a:pt x="0" y="0"/>
              </a:moveTo>
              <a:lnTo>
                <a:pt x="52538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F85AA-E69E-4085-923A-863513EB1ABB}">
      <dsp:nvSpPr>
        <dsp:cNvPr id="0" name=""/>
        <dsp:cNvSpPr/>
      </dsp:nvSpPr>
      <dsp:spPr>
        <a:xfrm>
          <a:off x="4568409" y="3228155"/>
          <a:ext cx="890095" cy="890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Verein</a:t>
          </a:r>
          <a:endParaRPr lang="en-US" sz="1900" kern="1200" dirty="0">
            <a:latin typeface="Arial" panose="020B0604020202020204" pitchFamily="34" charset="0"/>
            <a:cs typeface="Arial" panose="020B0604020202020204" pitchFamily="34" charset="0"/>
          </a:endParaRPr>
        </a:p>
      </dsp:txBody>
      <dsp:txXfrm>
        <a:off x="4611860" y="3271606"/>
        <a:ext cx="803193" cy="803193"/>
      </dsp:txXfrm>
    </dsp:sp>
    <dsp:sp modelId="{1C107461-B47E-4A06-9997-C51744A83421}">
      <dsp:nvSpPr>
        <dsp:cNvPr id="0" name=""/>
        <dsp:cNvSpPr/>
      </dsp:nvSpPr>
      <dsp:spPr>
        <a:xfrm rot="9285721">
          <a:off x="2285963" y="3286189"/>
          <a:ext cx="510881" cy="0"/>
        </a:xfrm>
        <a:custGeom>
          <a:avLst/>
          <a:gdLst/>
          <a:ahLst/>
          <a:cxnLst/>
          <a:rect l="0" t="0" r="0" b="0"/>
          <a:pathLst>
            <a:path>
              <a:moveTo>
                <a:pt x="0" y="0"/>
              </a:moveTo>
              <a:lnTo>
                <a:pt x="5108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161957-9A7B-4FC5-89CD-D5274278BA29}">
      <dsp:nvSpPr>
        <dsp:cNvPr id="0" name=""/>
        <dsp:cNvSpPr/>
      </dsp:nvSpPr>
      <dsp:spPr>
        <a:xfrm>
          <a:off x="1420250" y="3159840"/>
          <a:ext cx="890095" cy="890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Trainer</a:t>
          </a:r>
          <a:endParaRPr lang="en-US" sz="1700" kern="1200" dirty="0">
            <a:latin typeface="Arial" panose="020B0604020202020204" pitchFamily="34" charset="0"/>
            <a:cs typeface="Arial" panose="020B0604020202020204" pitchFamily="34" charset="0"/>
          </a:endParaRPr>
        </a:p>
      </dsp:txBody>
      <dsp:txXfrm>
        <a:off x="1463701" y="3203291"/>
        <a:ext cx="803193" cy="803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7A9C-00D5-4193-8C5E-A00518502AC5}">
      <dsp:nvSpPr>
        <dsp:cNvPr id="0" name=""/>
        <dsp:cNvSpPr/>
      </dsp:nvSpPr>
      <dsp:spPr>
        <a:xfrm>
          <a:off x="2772461" y="2199913"/>
          <a:ext cx="1328501" cy="1328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Kind</a:t>
          </a:r>
          <a:endParaRPr lang="en-US" sz="3600" kern="1200" dirty="0">
            <a:latin typeface="Arial" panose="020B0604020202020204" pitchFamily="34" charset="0"/>
            <a:cs typeface="Arial" panose="020B0604020202020204" pitchFamily="34" charset="0"/>
          </a:endParaRPr>
        </a:p>
      </dsp:txBody>
      <dsp:txXfrm>
        <a:off x="2837313" y="2264765"/>
        <a:ext cx="1198797" cy="1198797"/>
      </dsp:txXfrm>
    </dsp:sp>
    <dsp:sp modelId="{CAF351FE-32FE-4A76-BD0C-D91AC32C0207}">
      <dsp:nvSpPr>
        <dsp:cNvPr id="0" name=""/>
        <dsp:cNvSpPr/>
      </dsp:nvSpPr>
      <dsp:spPr>
        <a:xfrm rot="16174628">
          <a:off x="3309549" y="2078552"/>
          <a:ext cx="242728" cy="0"/>
        </a:xfrm>
        <a:custGeom>
          <a:avLst/>
          <a:gdLst/>
          <a:ahLst/>
          <a:cxnLst/>
          <a:rect l="0" t="0" r="0" b="0"/>
          <a:pathLst>
            <a:path>
              <a:moveTo>
                <a:pt x="0" y="0"/>
              </a:moveTo>
              <a:lnTo>
                <a:pt x="2427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9E8561-1CDA-492A-9F97-DC18817E1F3E}">
      <dsp:nvSpPr>
        <dsp:cNvPr id="0" name=""/>
        <dsp:cNvSpPr/>
      </dsp:nvSpPr>
      <dsp:spPr>
        <a:xfrm>
          <a:off x="2981685" y="1067095"/>
          <a:ext cx="890095" cy="890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Eltern</a:t>
          </a:r>
          <a:endParaRPr lang="en-US" sz="2000" kern="1200" dirty="0">
            <a:latin typeface="Arial" panose="020B0604020202020204" pitchFamily="34" charset="0"/>
            <a:cs typeface="Arial" panose="020B0604020202020204" pitchFamily="34" charset="0"/>
          </a:endParaRPr>
        </a:p>
      </dsp:txBody>
      <dsp:txXfrm>
        <a:off x="3025136" y="1110546"/>
        <a:ext cx="803193" cy="803193"/>
      </dsp:txXfrm>
    </dsp:sp>
    <dsp:sp modelId="{BD74824A-C331-4A75-B711-432D51BC7384}">
      <dsp:nvSpPr>
        <dsp:cNvPr id="0" name=""/>
        <dsp:cNvSpPr/>
      </dsp:nvSpPr>
      <dsp:spPr>
        <a:xfrm rot="1629761">
          <a:off x="4071991" y="3324921"/>
          <a:ext cx="525389" cy="0"/>
        </a:xfrm>
        <a:custGeom>
          <a:avLst/>
          <a:gdLst/>
          <a:ahLst/>
          <a:cxnLst/>
          <a:rect l="0" t="0" r="0" b="0"/>
          <a:pathLst>
            <a:path>
              <a:moveTo>
                <a:pt x="0" y="0"/>
              </a:moveTo>
              <a:lnTo>
                <a:pt x="52538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F85AA-E69E-4085-923A-863513EB1ABB}">
      <dsp:nvSpPr>
        <dsp:cNvPr id="0" name=""/>
        <dsp:cNvSpPr/>
      </dsp:nvSpPr>
      <dsp:spPr>
        <a:xfrm>
          <a:off x="4568409" y="3228155"/>
          <a:ext cx="890095" cy="890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Verein</a:t>
          </a:r>
          <a:endParaRPr lang="en-US" sz="1900" kern="1200" dirty="0">
            <a:latin typeface="Arial" panose="020B0604020202020204" pitchFamily="34" charset="0"/>
            <a:cs typeface="Arial" panose="020B0604020202020204" pitchFamily="34" charset="0"/>
          </a:endParaRPr>
        </a:p>
      </dsp:txBody>
      <dsp:txXfrm>
        <a:off x="4611860" y="3271606"/>
        <a:ext cx="803193" cy="803193"/>
      </dsp:txXfrm>
    </dsp:sp>
    <dsp:sp modelId="{1C107461-B47E-4A06-9997-C51744A83421}">
      <dsp:nvSpPr>
        <dsp:cNvPr id="0" name=""/>
        <dsp:cNvSpPr/>
      </dsp:nvSpPr>
      <dsp:spPr>
        <a:xfrm rot="9285721">
          <a:off x="2285963" y="3286189"/>
          <a:ext cx="510881" cy="0"/>
        </a:xfrm>
        <a:custGeom>
          <a:avLst/>
          <a:gdLst/>
          <a:ahLst/>
          <a:cxnLst/>
          <a:rect l="0" t="0" r="0" b="0"/>
          <a:pathLst>
            <a:path>
              <a:moveTo>
                <a:pt x="0" y="0"/>
              </a:moveTo>
              <a:lnTo>
                <a:pt x="5108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161957-9A7B-4FC5-89CD-D5274278BA29}">
      <dsp:nvSpPr>
        <dsp:cNvPr id="0" name=""/>
        <dsp:cNvSpPr/>
      </dsp:nvSpPr>
      <dsp:spPr>
        <a:xfrm>
          <a:off x="1420250" y="3159840"/>
          <a:ext cx="890095" cy="890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Trainer</a:t>
          </a:r>
          <a:endParaRPr lang="en-US" sz="1700" kern="1200" dirty="0">
            <a:latin typeface="Arial" panose="020B0604020202020204" pitchFamily="34" charset="0"/>
            <a:cs typeface="Arial" panose="020B0604020202020204" pitchFamily="34" charset="0"/>
          </a:endParaRPr>
        </a:p>
      </dsp:txBody>
      <dsp:txXfrm>
        <a:off x="1463701" y="3203291"/>
        <a:ext cx="803193" cy="80319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t" anchorCtr="0" compatLnSpc="1">
            <a:prstTxWarp prst="textNoShape">
              <a:avLst/>
            </a:prstTxWarp>
          </a:bodyPr>
          <a:lstStyle>
            <a:lvl1pPr eaLnBrk="1" hangingPunct="1">
              <a:defRPr sz="1200">
                <a:latin typeface="Arial" charset="0"/>
              </a:defRPr>
            </a:lvl1pPr>
          </a:lstStyle>
          <a:p>
            <a:pPr>
              <a:defRPr/>
            </a:pPr>
            <a:endParaRPr lang="de-DE" dirty="0"/>
          </a:p>
        </p:txBody>
      </p:sp>
      <p:sp>
        <p:nvSpPr>
          <p:cNvPr id="16387" name="Rectangle 3"/>
          <p:cNvSpPr>
            <a:spLocks noGrp="1" noChangeArrowheads="1"/>
          </p:cNvSpPr>
          <p:nvPr>
            <p:ph type="dt" sz="quarter" idx="1"/>
          </p:nvPr>
        </p:nvSpPr>
        <p:spPr bwMode="auto">
          <a:xfrm>
            <a:off x="4021140" y="0"/>
            <a:ext cx="3076575" cy="51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t" anchorCtr="0" compatLnSpc="1">
            <a:prstTxWarp prst="textNoShape">
              <a:avLst/>
            </a:prstTxWarp>
          </a:bodyPr>
          <a:lstStyle>
            <a:lvl1pPr algn="r" eaLnBrk="1" hangingPunct="1">
              <a:defRPr sz="1200">
                <a:latin typeface="Arial" charset="0"/>
              </a:defRPr>
            </a:lvl1pPr>
          </a:lstStyle>
          <a:p>
            <a:pPr>
              <a:defRPr/>
            </a:pPr>
            <a:endParaRPr lang="de-DE" dirty="0"/>
          </a:p>
        </p:txBody>
      </p:sp>
      <p:sp>
        <p:nvSpPr>
          <p:cNvPr id="16388" name="Rectangle 4"/>
          <p:cNvSpPr>
            <a:spLocks noGrp="1" noChangeArrowheads="1"/>
          </p:cNvSpPr>
          <p:nvPr>
            <p:ph type="ftr" sz="quarter" idx="2"/>
          </p:nvPr>
        </p:nvSpPr>
        <p:spPr bwMode="auto">
          <a:xfrm>
            <a:off x="0" y="9720265"/>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b" anchorCtr="0" compatLnSpc="1">
            <a:prstTxWarp prst="textNoShape">
              <a:avLst/>
            </a:prstTxWarp>
          </a:bodyPr>
          <a:lstStyle>
            <a:lvl1pPr eaLnBrk="1" hangingPunct="1">
              <a:defRPr sz="1200">
                <a:latin typeface="Arial" charset="0"/>
              </a:defRPr>
            </a:lvl1pPr>
          </a:lstStyle>
          <a:p>
            <a:pPr>
              <a:defRPr/>
            </a:pPr>
            <a:endParaRPr lang="de-DE" dirty="0"/>
          </a:p>
        </p:txBody>
      </p:sp>
      <p:sp>
        <p:nvSpPr>
          <p:cNvPr id="16389" name="Rectangle 5"/>
          <p:cNvSpPr>
            <a:spLocks noGrp="1" noChangeArrowheads="1"/>
          </p:cNvSpPr>
          <p:nvPr>
            <p:ph type="sldNum" sz="quarter" idx="3"/>
          </p:nvPr>
        </p:nvSpPr>
        <p:spPr bwMode="auto">
          <a:xfrm>
            <a:off x="4021140" y="9720265"/>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b" anchorCtr="0" compatLnSpc="1">
            <a:prstTxWarp prst="textNoShape">
              <a:avLst/>
            </a:prstTxWarp>
          </a:bodyPr>
          <a:lstStyle>
            <a:lvl1pPr algn="r" eaLnBrk="1" hangingPunct="1">
              <a:defRPr sz="1200"/>
            </a:lvl1pPr>
          </a:lstStyle>
          <a:p>
            <a:pPr>
              <a:defRPr/>
            </a:pPr>
            <a:fld id="{FA05F2E4-08ED-4273-B484-377119D2E674}" type="slidenum">
              <a:rPr lang="de-DE"/>
              <a:pPr>
                <a:defRPr/>
              </a:pPr>
              <a:t>‹Nr.›</a:t>
            </a:fld>
            <a:endParaRPr lang="de-DE" dirty="0"/>
          </a:p>
        </p:txBody>
      </p:sp>
    </p:spTree>
    <p:extLst>
      <p:ext uri="{BB962C8B-B14F-4D97-AF65-F5344CB8AC3E}">
        <p14:creationId xmlns:p14="http://schemas.microsoft.com/office/powerpoint/2010/main" val="364036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t" anchorCtr="0" compatLnSpc="1">
            <a:prstTxWarp prst="textNoShape">
              <a:avLst/>
            </a:prstTxWarp>
          </a:bodyPr>
          <a:lstStyle>
            <a:lvl1pPr eaLnBrk="1" hangingPunct="1">
              <a:defRPr sz="1200">
                <a:latin typeface="Arial" charset="0"/>
              </a:defRPr>
            </a:lvl1pPr>
          </a:lstStyle>
          <a:p>
            <a:pPr>
              <a:defRPr/>
            </a:pPr>
            <a:endParaRPr lang="de-DE" dirty="0"/>
          </a:p>
        </p:txBody>
      </p:sp>
      <p:sp>
        <p:nvSpPr>
          <p:cNvPr id="3075" name="Rectangle 3"/>
          <p:cNvSpPr>
            <a:spLocks noGrp="1" noChangeArrowheads="1"/>
          </p:cNvSpPr>
          <p:nvPr>
            <p:ph type="dt" idx="1"/>
          </p:nvPr>
        </p:nvSpPr>
        <p:spPr bwMode="auto">
          <a:xfrm>
            <a:off x="4021140" y="0"/>
            <a:ext cx="3076575" cy="51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t" anchorCtr="0" compatLnSpc="1">
            <a:prstTxWarp prst="textNoShape">
              <a:avLst/>
            </a:prstTxWarp>
          </a:bodyPr>
          <a:lstStyle>
            <a:lvl1pPr algn="r" eaLnBrk="1" hangingPunct="1">
              <a:defRPr sz="1200">
                <a:latin typeface="Arial" charset="0"/>
              </a:defRPr>
            </a:lvl1pPr>
          </a:lstStyle>
          <a:p>
            <a:pPr>
              <a:defRPr/>
            </a:pPr>
            <a:endParaRPr lang="de-DE" dirty="0"/>
          </a:p>
        </p:txBody>
      </p:sp>
      <p:sp>
        <p:nvSpPr>
          <p:cNvPr id="61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7"/>
            <a:ext cx="568007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t" anchorCtr="0" compatLnSpc="1">
            <a:prstTxWarp prst="textNoShape">
              <a:avLst/>
            </a:prstTxWarp>
          </a:bodyPr>
          <a:lstStyle/>
          <a:p>
            <a:pPr lvl="0"/>
            <a:r>
              <a:rPr lang="de-DE" noProof="0" dirty="0" smtClean="0"/>
              <a:t>Hinweise zur Präsentation</a:t>
            </a:r>
          </a:p>
          <a:p>
            <a:pPr lvl="0"/>
            <a:endParaRPr lang="de-DE" noProof="0" dirty="0" smtClean="0"/>
          </a:p>
          <a:p>
            <a:pPr lvl="0"/>
            <a:r>
              <a:rPr lang="de-DE" noProof="0" dirty="0" smtClean="0"/>
              <a:t>Einige Begrüßungsworte am Anfang</a:t>
            </a:r>
          </a:p>
          <a:p>
            <a:pPr lvl="0"/>
            <a:r>
              <a:rPr lang="de-DE" noProof="0" dirty="0" smtClean="0"/>
              <a:t>Vorstellung Trainerteam</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3078" name="Rectangle 6"/>
          <p:cNvSpPr>
            <a:spLocks noGrp="1" noChangeArrowheads="1"/>
          </p:cNvSpPr>
          <p:nvPr>
            <p:ph type="ftr" sz="quarter" idx="4"/>
          </p:nvPr>
        </p:nvSpPr>
        <p:spPr bwMode="auto">
          <a:xfrm>
            <a:off x="0" y="9720265"/>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b" anchorCtr="0" compatLnSpc="1">
            <a:prstTxWarp prst="textNoShape">
              <a:avLst/>
            </a:prstTxWarp>
          </a:bodyPr>
          <a:lstStyle>
            <a:lvl1pPr eaLnBrk="1" hangingPunct="1">
              <a:defRPr sz="1200">
                <a:latin typeface="Arial" charset="0"/>
              </a:defRPr>
            </a:lvl1pPr>
          </a:lstStyle>
          <a:p>
            <a:pPr>
              <a:defRPr/>
            </a:pPr>
            <a:endParaRPr lang="de-DE" dirty="0"/>
          </a:p>
        </p:txBody>
      </p:sp>
      <p:sp>
        <p:nvSpPr>
          <p:cNvPr id="3079" name="Rectangle 7"/>
          <p:cNvSpPr>
            <a:spLocks noGrp="1" noChangeArrowheads="1"/>
          </p:cNvSpPr>
          <p:nvPr>
            <p:ph type="sldNum" sz="quarter" idx="5"/>
          </p:nvPr>
        </p:nvSpPr>
        <p:spPr bwMode="auto">
          <a:xfrm>
            <a:off x="4021140" y="9720265"/>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53" tIns="47227" rIns="94453" bIns="47227" numCol="1" anchor="b" anchorCtr="0" compatLnSpc="1">
            <a:prstTxWarp prst="textNoShape">
              <a:avLst/>
            </a:prstTxWarp>
          </a:bodyPr>
          <a:lstStyle>
            <a:lvl1pPr algn="r" eaLnBrk="1" hangingPunct="1">
              <a:defRPr sz="1200"/>
            </a:lvl1pPr>
          </a:lstStyle>
          <a:p>
            <a:pPr>
              <a:defRPr/>
            </a:pPr>
            <a:fld id="{B5F627BA-B65C-4E84-B5FE-48CEC69B6172}" type="slidenum">
              <a:rPr lang="de-DE"/>
              <a:pPr>
                <a:defRPr/>
              </a:pPr>
              <a:t>‹Nr.›</a:t>
            </a:fld>
            <a:endParaRPr lang="de-DE" dirty="0"/>
          </a:p>
        </p:txBody>
      </p:sp>
    </p:spTree>
    <p:extLst>
      <p:ext uri="{BB962C8B-B14F-4D97-AF65-F5344CB8AC3E}">
        <p14:creationId xmlns:p14="http://schemas.microsoft.com/office/powerpoint/2010/main" val="1907726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Begrüßung</a:t>
            </a:r>
            <a:r>
              <a:rPr lang="en-US" baseline="0" dirty="0" smtClean="0"/>
              <a:t> durch Jugendleiter und/oder Trainerteam</a:t>
            </a:r>
            <a:endParaRPr lang="en-US" dirty="0" smtClean="0"/>
          </a:p>
          <a:p>
            <a:endParaRPr lang="en-US" dirty="0" smtClean="0"/>
          </a:p>
          <a:p>
            <a:r>
              <a:rPr lang="en-US" dirty="0" smtClean="0"/>
              <a:t>Zielsetzung des Elternabends</a:t>
            </a:r>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a:t>
            </a:fld>
            <a:endParaRPr lang="de-DE" dirty="0"/>
          </a:p>
        </p:txBody>
      </p:sp>
    </p:spTree>
    <p:extLst>
      <p:ext uri="{BB962C8B-B14F-4D97-AF65-F5344CB8AC3E}">
        <p14:creationId xmlns:p14="http://schemas.microsoft.com/office/powerpoint/2010/main" val="390847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Kognitive (geistige)</a:t>
            </a:r>
            <a:r>
              <a:rPr lang="de-DE" baseline="0" dirty="0" smtClean="0"/>
              <a:t> </a:t>
            </a:r>
            <a:r>
              <a:rPr lang="de-DE" dirty="0" smtClean="0"/>
              <a:t>Entwicklung: Mit „Kognition“ ist im einfachsten</a:t>
            </a:r>
            <a:r>
              <a:rPr lang="de-DE" baseline="0" dirty="0" smtClean="0"/>
              <a:t> Sinne </a:t>
            </a:r>
            <a:r>
              <a:rPr lang="de-DE" dirty="0" smtClean="0"/>
              <a:t>das Denken gemeint.</a:t>
            </a:r>
          </a:p>
          <a:p>
            <a:r>
              <a:rPr lang="de-DE" dirty="0" smtClean="0"/>
              <a:t>Emotional/Psychische Entwicklung: </a:t>
            </a:r>
            <a:r>
              <a:rPr lang="de-DE" dirty="0" smtClean="0">
                <a:effectLst/>
              </a:rPr>
              <a:t>Die eigenen Gefühle verstehen, sie anderen erklären, Strategien entwickeln, wie negative Emotionen überwunden werden können, sich in andere hineinversetzen können und deren Gefühlslage richtig deuten.</a:t>
            </a:r>
          </a:p>
          <a:p>
            <a:r>
              <a:rPr lang="de-DE" dirty="0" smtClean="0"/>
              <a:t>Motorische (Körperliche)</a:t>
            </a:r>
            <a:r>
              <a:rPr lang="de-DE" baseline="0" dirty="0" smtClean="0"/>
              <a:t> Entwicklung: </a:t>
            </a:r>
            <a:endParaRPr lang="de-DE" dirty="0" smtClean="0"/>
          </a:p>
          <a:p>
            <a:endParaRPr lang="de-DE" dirty="0" smtClean="0"/>
          </a:p>
          <a:p>
            <a:endParaRPr lang="de-DE" dirty="0" smtClean="0"/>
          </a:p>
          <a:p>
            <a:r>
              <a:rPr lang="de-DE" dirty="0" smtClean="0"/>
              <a:t>Für </a:t>
            </a:r>
            <a:r>
              <a:rPr lang="de-DE" dirty="0"/>
              <a:t>die Eltern sind neben der sportlichen Entwicklung und dem Spaß der Kids auch die weiteren positiven Effekte eines Mannschaftssports wie Fußball interessant. Bei Kindern sind sie besonders wirkungsvoll und grundlegend für die weitere Entwicklung.</a:t>
            </a:r>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10</a:t>
            </a:fld>
            <a:endParaRPr lang="de-DE" dirty="0"/>
          </a:p>
        </p:txBody>
      </p:sp>
    </p:spTree>
    <p:extLst>
      <p:ext uri="{BB962C8B-B14F-4D97-AF65-F5344CB8AC3E}">
        <p14:creationId xmlns:p14="http://schemas.microsoft.com/office/powerpoint/2010/main" val="240579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Spaß und Freude am Sport fördern!</a:t>
            </a:r>
            <a:r>
              <a:rPr lang="de-DE" dirty="0">
                <a:latin typeface="Arial" panose="020B0604020202020204" pitchFamily="34" charset="0"/>
                <a:ea typeface="Calibri" panose="020F0502020204030204" pitchFamily="34" charset="0"/>
                <a:cs typeface="Arial" panose="020B0604020202020204" pitchFamily="34" charset="0"/>
              </a:rPr>
              <a:t> </a:t>
            </a:r>
            <a:br>
              <a:rPr lang="de-DE"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Dies gelingt nur, wenn die Kinder auch mitspielen dürfen und genügend Spielzeit bekommen. Spielen lernt man durch Spielen.</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Auf einfache Regeln achten!</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Den geistigen und motorischen Entwicklungsstand der Kinder unter Berücksichtigung der methodischen Prinzipien, u. a. vom Leichten zum Schweren oder vom Einfachen zum Komplexen beachten.</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Leichte und unterschiedliche Bälle verwenden sowie auf kleine Spielfelder spielen!</a:t>
            </a:r>
            <a:r>
              <a:rPr lang="de-DE" dirty="0">
                <a:latin typeface="Arial" panose="020B0604020202020204" pitchFamily="34" charset="0"/>
                <a:ea typeface="Calibri" panose="020F0502020204030204" pitchFamily="34" charset="0"/>
                <a:cs typeface="Arial" panose="020B0604020202020204" pitchFamily="34" charset="0"/>
              </a:rPr>
              <a:t/>
            </a:r>
            <a:br>
              <a:rPr lang="de-DE"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Die körperliche Entwicklung der Kinder ist zu berücksichtigen, um die Kinder optimal zu fördern.</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Kleine überschaubare Spielgruppen bilden!</a:t>
            </a:r>
            <a:r>
              <a:rPr lang="de-DE" dirty="0">
                <a:latin typeface="Arial" panose="020B0604020202020204" pitchFamily="34" charset="0"/>
                <a:ea typeface="Calibri" panose="020F0502020204030204" pitchFamily="34" charset="0"/>
                <a:cs typeface="Arial" panose="020B0604020202020204" pitchFamily="34" charset="0"/>
              </a:rPr>
              <a:t/>
            </a:r>
            <a:br>
              <a:rPr lang="de-DE"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Dadurch sind Kinder mehr ins Spielen mit dem Ball eingebunden.</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Jedem Kind einen Ball geben und dadurch viele Ballkontakte ermöglichen!</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Viele Ballaktionen führen zur besseren Ballgewöhnung und zum Angstabbau vor dem Ball.</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Auf kurze Spielzeiten achten!</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Kinder haben eine kurze Aufmerksamkeitsspanne, weshalb sie immer auf der Suche nach Abwechslung und neuen Herausforderungen sind.</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Kurz erklären und gleichzeitig vormachen!</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Die Konzentrationsfähigkeit ist noch gering ausgeprägt. Das Lernen durch Nachahmung ist deshalb für die Kinder leichter umzusetzen.</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Vielseitige Bewegungsaufgaben anbieten!</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Das Kennenlernen vieler Bewegungsabläufe u. a. laufen, klettern, springen ist wichtig, weil sie auch für das Erlernen der fußballerischen Techniken notwendig sind.</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0"/>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Spielerische Aufgaben stellen z. B. auch durch viele Wettspiele!</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Hier steht die Spaßvermittlung durch das Spielen im Vordergrund. Kreativität und Spielverständnis werden durch die Variation der Spiele gefördert.</a:t>
            </a:r>
            <a:endParaRPr lang="de-DE" sz="1700" dirty="0">
              <a:latin typeface="Arial" panose="020B0604020202020204" pitchFamily="34" charset="0"/>
              <a:ea typeface="Calibri" panose="020F0502020204030204" pitchFamily="34" charset="0"/>
              <a:cs typeface="Arial" panose="020B0604020202020204" pitchFamily="34" charset="0"/>
            </a:endParaRPr>
          </a:p>
          <a:p>
            <a:pPr marL="355382" indent="-355382">
              <a:lnSpc>
                <a:spcPct val="107000"/>
              </a:lnSpc>
              <a:spcAft>
                <a:spcPts val="829"/>
              </a:spcAft>
              <a:buFont typeface="+mj-lt"/>
              <a:buAutoNum type="arabicPeriod"/>
            </a:pPr>
            <a:r>
              <a:rPr lang="de-DE" b="1" dirty="0">
                <a:latin typeface="Arial" panose="020B0604020202020204" pitchFamily="34" charset="0"/>
                <a:ea typeface="Calibri" panose="020F0502020204030204" pitchFamily="34" charset="0"/>
                <a:cs typeface="Arial" panose="020B0604020202020204" pitchFamily="34" charset="0"/>
              </a:rPr>
              <a:t>Kinder auf allen Positionen bei einem Fußballspiel spielen lassen!</a:t>
            </a:r>
            <a:br>
              <a:rPr lang="de-DE" b="1" dirty="0">
                <a:latin typeface="Arial" panose="020B0604020202020204" pitchFamily="34" charset="0"/>
                <a:ea typeface="Calibri" panose="020F0502020204030204" pitchFamily="34" charset="0"/>
                <a:cs typeface="Arial" panose="020B0604020202020204" pitchFamily="34" charset="0"/>
              </a:rPr>
            </a:br>
            <a:r>
              <a:rPr lang="de-DE" dirty="0">
                <a:latin typeface="Arial" panose="020B0604020202020204" pitchFamily="34" charset="0"/>
                <a:ea typeface="Calibri" panose="020F0502020204030204" pitchFamily="34" charset="0"/>
                <a:cs typeface="Arial" panose="020B0604020202020204" pitchFamily="34" charset="0"/>
              </a:rPr>
              <a:t>Die Kinder sollen ermutigt werden, eigene Ideen zu entwickeln und auszuprobieren, um somit viele Erfahrungen sammeln zu können.</a:t>
            </a:r>
            <a:br>
              <a:rPr lang="de-DE" dirty="0">
                <a:latin typeface="Arial" panose="020B0604020202020204" pitchFamily="34" charset="0"/>
                <a:ea typeface="Calibri" panose="020F0502020204030204" pitchFamily="34" charset="0"/>
                <a:cs typeface="Arial" panose="020B0604020202020204" pitchFamily="34" charset="0"/>
              </a:rPr>
            </a:br>
            <a:endParaRPr lang="de-DE" sz="1700" dirty="0">
              <a:latin typeface="Arial" panose="020B0604020202020204" pitchFamily="34" charset="0"/>
              <a:ea typeface="Calibri" panose="020F050202020403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11</a:t>
            </a:fld>
            <a:endParaRPr lang="de-DE" dirty="0"/>
          </a:p>
        </p:txBody>
      </p:sp>
    </p:spTree>
    <p:extLst>
      <p:ext uri="{BB962C8B-B14F-4D97-AF65-F5344CB8AC3E}">
        <p14:creationId xmlns:p14="http://schemas.microsoft.com/office/powerpoint/2010/main" val="299370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020506" y="11458"/>
            <a:ext cx="3078794" cy="4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1" name="Rectangle 3"/>
          <p:cNvSpPr>
            <a:spLocks noChangeArrowheads="1"/>
          </p:cNvSpPr>
          <p:nvPr/>
        </p:nvSpPr>
        <p:spPr bwMode="auto">
          <a:xfrm>
            <a:off x="4020506" y="9745224"/>
            <a:ext cx="3078794" cy="4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089" tIns="0" rIns="20089" bIns="0" anchor="b"/>
          <a:lstStyle>
            <a:lvl1pPr defTabSz="774700">
              <a:defRPr sz="2400" b="1">
                <a:solidFill>
                  <a:schemeClr val="tx1"/>
                </a:solidFill>
                <a:latin typeface="Comic Sans MS" panose="030F0702030302020204" pitchFamily="66" charset="0"/>
              </a:defRPr>
            </a:lvl1pPr>
            <a:lvl2pPr marL="742950" indent="-285750" defTabSz="774700">
              <a:defRPr sz="2400" b="1">
                <a:solidFill>
                  <a:schemeClr val="tx1"/>
                </a:solidFill>
                <a:latin typeface="Comic Sans MS" panose="030F0702030302020204" pitchFamily="66" charset="0"/>
              </a:defRPr>
            </a:lvl2pPr>
            <a:lvl3pPr marL="1143000" indent="-228600" defTabSz="774700">
              <a:defRPr sz="2400" b="1">
                <a:solidFill>
                  <a:schemeClr val="tx1"/>
                </a:solidFill>
                <a:latin typeface="Comic Sans MS" panose="030F0702030302020204" pitchFamily="66" charset="0"/>
              </a:defRPr>
            </a:lvl3pPr>
            <a:lvl4pPr marL="1600200" indent="-228600" defTabSz="774700">
              <a:defRPr sz="2400" b="1">
                <a:solidFill>
                  <a:schemeClr val="tx1"/>
                </a:solidFill>
                <a:latin typeface="Comic Sans MS" panose="030F0702030302020204" pitchFamily="66" charset="0"/>
              </a:defRPr>
            </a:lvl4pPr>
            <a:lvl5pPr marL="2057400" indent="-228600" defTabSz="774700">
              <a:defRPr sz="2400" b="1">
                <a:solidFill>
                  <a:schemeClr val="tx1"/>
                </a:solidFill>
                <a:latin typeface="Comic Sans MS" panose="030F0702030302020204" pitchFamily="66" charset="0"/>
              </a:defRPr>
            </a:lvl5pPr>
            <a:lvl6pPr marL="2514600" indent="-228600" defTabSz="7747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747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747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74700" eaLnBrk="0" fontAlgn="base" hangingPunct="0">
              <a:spcBef>
                <a:spcPct val="0"/>
              </a:spcBef>
              <a:spcAft>
                <a:spcPct val="0"/>
              </a:spcAft>
              <a:defRPr sz="2400" b="1">
                <a:solidFill>
                  <a:schemeClr val="tx1"/>
                </a:solidFill>
                <a:latin typeface="Comic Sans MS" panose="030F0702030302020204" pitchFamily="66" charset="0"/>
              </a:defRPr>
            </a:lvl9pPr>
          </a:lstStyle>
          <a:p>
            <a:pPr algn="r"/>
            <a:r>
              <a:rPr lang="de-DE" altLang="de-DE" sz="1000" b="0" i="1" dirty="0">
                <a:latin typeface="Times New Roman" panose="02020603050405020304" pitchFamily="18" charset="0"/>
              </a:rPr>
              <a:t>1</a:t>
            </a:r>
          </a:p>
        </p:txBody>
      </p:sp>
      <p:sp>
        <p:nvSpPr>
          <p:cNvPr id="99332" name="Rectangle 4"/>
          <p:cNvSpPr>
            <a:spLocks noChangeArrowheads="1"/>
          </p:cNvSpPr>
          <p:nvPr/>
        </p:nvSpPr>
        <p:spPr bwMode="auto">
          <a:xfrm>
            <a:off x="0" y="9745224"/>
            <a:ext cx="3077137" cy="4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3" name="Rectangle 5"/>
          <p:cNvSpPr>
            <a:spLocks noChangeArrowheads="1"/>
          </p:cNvSpPr>
          <p:nvPr/>
        </p:nvSpPr>
        <p:spPr bwMode="auto">
          <a:xfrm>
            <a:off x="0" y="11458"/>
            <a:ext cx="3077137" cy="4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4" name="Rectangle 6"/>
          <p:cNvSpPr>
            <a:spLocks noGrp="1" noRot="1" noChangeAspect="1" noChangeArrowheads="1" noTextEdit="1"/>
          </p:cNvSpPr>
          <p:nvPr>
            <p:ph type="sldImg"/>
          </p:nvPr>
        </p:nvSpPr>
        <p:spPr>
          <a:ln cap="flat"/>
        </p:spPr>
      </p:sp>
      <p:sp>
        <p:nvSpPr>
          <p:cNvPr id="99335" name="Rectangle 7"/>
          <p:cNvSpPr>
            <a:spLocks noGrp="1" noChangeArrowheads="1"/>
          </p:cNvSpPr>
          <p:nvPr>
            <p:ph type="body" idx="1"/>
          </p:nvPr>
        </p:nvSpPr>
        <p:spPr>
          <a:noFill/>
        </p:spPr>
        <p:txBody>
          <a:bodyPr/>
          <a:lstStyle/>
          <a:p>
            <a:r>
              <a:rPr lang="de-DE" altLang="de-DE" dirty="0" smtClean="0">
                <a:latin typeface="Arial" panose="020B0604020202020204" pitchFamily="34" charset="0"/>
                <a:cs typeface="Arial" panose="020B0604020202020204" pitchFamily="34" charset="0"/>
              </a:rPr>
              <a:t>Die Folien</a:t>
            </a:r>
            <a:r>
              <a:rPr lang="de-DE" altLang="de-DE" baseline="0" dirty="0" smtClean="0">
                <a:latin typeface="Arial" panose="020B0604020202020204" pitchFamily="34" charset="0"/>
                <a:cs typeface="Arial" panose="020B0604020202020204" pitchFamily="34" charset="0"/>
              </a:rPr>
              <a:t> 8-10 je nach Jugend verwenden, für deren Eltern der Elternabend durchgeführt wird.</a:t>
            </a:r>
            <a:endParaRPr lang="de-DE" alt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26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020506" y="11458"/>
            <a:ext cx="3078794" cy="4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1" name="Rectangle 3"/>
          <p:cNvSpPr>
            <a:spLocks noChangeArrowheads="1"/>
          </p:cNvSpPr>
          <p:nvPr/>
        </p:nvSpPr>
        <p:spPr bwMode="auto">
          <a:xfrm>
            <a:off x="4020506" y="9745224"/>
            <a:ext cx="3078794" cy="4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089" tIns="0" rIns="20089" bIns="0" anchor="b"/>
          <a:lstStyle>
            <a:lvl1pPr defTabSz="774700">
              <a:defRPr sz="2400" b="1">
                <a:solidFill>
                  <a:schemeClr val="tx1"/>
                </a:solidFill>
                <a:latin typeface="Comic Sans MS" panose="030F0702030302020204" pitchFamily="66" charset="0"/>
              </a:defRPr>
            </a:lvl1pPr>
            <a:lvl2pPr marL="742950" indent="-285750" defTabSz="774700">
              <a:defRPr sz="2400" b="1">
                <a:solidFill>
                  <a:schemeClr val="tx1"/>
                </a:solidFill>
                <a:latin typeface="Comic Sans MS" panose="030F0702030302020204" pitchFamily="66" charset="0"/>
              </a:defRPr>
            </a:lvl2pPr>
            <a:lvl3pPr marL="1143000" indent="-228600" defTabSz="774700">
              <a:defRPr sz="2400" b="1">
                <a:solidFill>
                  <a:schemeClr val="tx1"/>
                </a:solidFill>
                <a:latin typeface="Comic Sans MS" panose="030F0702030302020204" pitchFamily="66" charset="0"/>
              </a:defRPr>
            </a:lvl3pPr>
            <a:lvl4pPr marL="1600200" indent="-228600" defTabSz="774700">
              <a:defRPr sz="2400" b="1">
                <a:solidFill>
                  <a:schemeClr val="tx1"/>
                </a:solidFill>
                <a:latin typeface="Comic Sans MS" panose="030F0702030302020204" pitchFamily="66" charset="0"/>
              </a:defRPr>
            </a:lvl4pPr>
            <a:lvl5pPr marL="2057400" indent="-228600" defTabSz="774700">
              <a:defRPr sz="2400" b="1">
                <a:solidFill>
                  <a:schemeClr val="tx1"/>
                </a:solidFill>
                <a:latin typeface="Comic Sans MS" panose="030F0702030302020204" pitchFamily="66" charset="0"/>
              </a:defRPr>
            </a:lvl5pPr>
            <a:lvl6pPr marL="2514600" indent="-228600" defTabSz="7747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747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747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74700" eaLnBrk="0" fontAlgn="base" hangingPunct="0">
              <a:spcBef>
                <a:spcPct val="0"/>
              </a:spcBef>
              <a:spcAft>
                <a:spcPct val="0"/>
              </a:spcAft>
              <a:defRPr sz="2400" b="1">
                <a:solidFill>
                  <a:schemeClr val="tx1"/>
                </a:solidFill>
                <a:latin typeface="Comic Sans MS" panose="030F0702030302020204" pitchFamily="66" charset="0"/>
              </a:defRPr>
            </a:lvl9pPr>
          </a:lstStyle>
          <a:p>
            <a:pPr algn="r"/>
            <a:r>
              <a:rPr lang="de-DE" altLang="de-DE" sz="1000" b="0" i="1" dirty="0">
                <a:latin typeface="Times New Roman" panose="02020603050405020304" pitchFamily="18" charset="0"/>
              </a:rPr>
              <a:t>1</a:t>
            </a:r>
          </a:p>
        </p:txBody>
      </p:sp>
      <p:sp>
        <p:nvSpPr>
          <p:cNvPr id="99332" name="Rectangle 4"/>
          <p:cNvSpPr>
            <a:spLocks noChangeArrowheads="1"/>
          </p:cNvSpPr>
          <p:nvPr/>
        </p:nvSpPr>
        <p:spPr bwMode="auto">
          <a:xfrm>
            <a:off x="0" y="9745224"/>
            <a:ext cx="3077137" cy="4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3" name="Rectangle 5"/>
          <p:cNvSpPr>
            <a:spLocks noChangeArrowheads="1"/>
          </p:cNvSpPr>
          <p:nvPr/>
        </p:nvSpPr>
        <p:spPr bwMode="auto">
          <a:xfrm>
            <a:off x="0" y="11458"/>
            <a:ext cx="3077137" cy="4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4" name="Rectangle 6"/>
          <p:cNvSpPr>
            <a:spLocks noGrp="1" noRot="1" noChangeAspect="1" noChangeArrowheads="1" noTextEdit="1"/>
          </p:cNvSpPr>
          <p:nvPr>
            <p:ph type="sldImg"/>
          </p:nvPr>
        </p:nvSpPr>
        <p:spPr>
          <a:ln cap="flat"/>
        </p:spPr>
      </p:sp>
      <p:sp>
        <p:nvSpPr>
          <p:cNvPr id="99335" name="Rectangle 7"/>
          <p:cNvSpPr>
            <a:spLocks noGrp="1" noChangeArrowheads="1"/>
          </p:cNvSpPr>
          <p:nvPr>
            <p:ph type="body" idx="1"/>
          </p:nvPr>
        </p:nvSpPr>
        <p:spPr>
          <a:noFill/>
        </p:spPr>
        <p:txBody>
          <a:bodyPr/>
          <a:lstStyle/>
          <a:p>
            <a:endParaRPr lang="de-DE" altLang="de-DE" dirty="0" smtClean="0">
              <a:latin typeface="Times New Roman" panose="02020603050405020304" pitchFamily="18" charset="0"/>
            </a:endParaRPr>
          </a:p>
        </p:txBody>
      </p:sp>
    </p:spTree>
    <p:extLst>
      <p:ext uri="{BB962C8B-B14F-4D97-AF65-F5344CB8AC3E}">
        <p14:creationId xmlns:p14="http://schemas.microsoft.com/office/powerpoint/2010/main" val="291130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020506" y="11458"/>
            <a:ext cx="3078794" cy="4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1" name="Rectangle 3"/>
          <p:cNvSpPr>
            <a:spLocks noChangeArrowheads="1"/>
          </p:cNvSpPr>
          <p:nvPr/>
        </p:nvSpPr>
        <p:spPr bwMode="auto">
          <a:xfrm>
            <a:off x="4020506" y="9745224"/>
            <a:ext cx="3078794" cy="4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089" tIns="0" rIns="20089" bIns="0" anchor="b"/>
          <a:lstStyle>
            <a:lvl1pPr defTabSz="774700">
              <a:defRPr sz="2400" b="1">
                <a:solidFill>
                  <a:schemeClr val="tx1"/>
                </a:solidFill>
                <a:latin typeface="Comic Sans MS" panose="030F0702030302020204" pitchFamily="66" charset="0"/>
              </a:defRPr>
            </a:lvl1pPr>
            <a:lvl2pPr marL="742950" indent="-285750" defTabSz="774700">
              <a:defRPr sz="2400" b="1">
                <a:solidFill>
                  <a:schemeClr val="tx1"/>
                </a:solidFill>
                <a:latin typeface="Comic Sans MS" panose="030F0702030302020204" pitchFamily="66" charset="0"/>
              </a:defRPr>
            </a:lvl2pPr>
            <a:lvl3pPr marL="1143000" indent="-228600" defTabSz="774700">
              <a:defRPr sz="2400" b="1">
                <a:solidFill>
                  <a:schemeClr val="tx1"/>
                </a:solidFill>
                <a:latin typeface="Comic Sans MS" panose="030F0702030302020204" pitchFamily="66" charset="0"/>
              </a:defRPr>
            </a:lvl3pPr>
            <a:lvl4pPr marL="1600200" indent="-228600" defTabSz="774700">
              <a:defRPr sz="2400" b="1">
                <a:solidFill>
                  <a:schemeClr val="tx1"/>
                </a:solidFill>
                <a:latin typeface="Comic Sans MS" panose="030F0702030302020204" pitchFamily="66" charset="0"/>
              </a:defRPr>
            </a:lvl4pPr>
            <a:lvl5pPr marL="2057400" indent="-228600" defTabSz="774700">
              <a:defRPr sz="2400" b="1">
                <a:solidFill>
                  <a:schemeClr val="tx1"/>
                </a:solidFill>
                <a:latin typeface="Comic Sans MS" panose="030F0702030302020204" pitchFamily="66" charset="0"/>
              </a:defRPr>
            </a:lvl5pPr>
            <a:lvl6pPr marL="2514600" indent="-228600" defTabSz="7747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747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747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74700" eaLnBrk="0" fontAlgn="base" hangingPunct="0">
              <a:spcBef>
                <a:spcPct val="0"/>
              </a:spcBef>
              <a:spcAft>
                <a:spcPct val="0"/>
              </a:spcAft>
              <a:defRPr sz="2400" b="1">
                <a:solidFill>
                  <a:schemeClr val="tx1"/>
                </a:solidFill>
                <a:latin typeface="Comic Sans MS" panose="030F0702030302020204" pitchFamily="66" charset="0"/>
              </a:defRPr>
            </a:lvl9pPr>
          </a:lstStyle>
          <a:p>
            <a:pPr algn="r"/>
            <a:r>
              <a:rPr lang="de-DE" altLang="de-DE" sz="1000" b="0" i="1" dirty="0">
                <a:latin typeface="Times New Roman" panose="02020603050405020304" pitchFamily="18" charset="0"/>
              </a:rPr>
              <a:t>1</a:t>
            </a:r>
          </a:p>
        </p:txBody>
      </p:sp>
      <p:sp>
        <p:nvSpPr>
          <p:cNvPr id="99332" name="Rectangle 4"/>
          <p:cNvSpPr>
            <a:spLocks noChangeArrowheads="1"/>
          </p:cNvSpPr>
          <p:nvPr/>
        </p:nvSpPr>
        <p:spPr bwMode="auto">
          <a:xfrm>
            <a:off x="0" y="9745224"/>
            <a:ext cx="3077137" cy="4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3" name="Rectangle 5"/>
          <p:cNvSpPr>
            <a:spLocks noChangeArrowheads="1"/>
          </p:cNvSpPr>
          <p:nvPr/>
        </p:nvSpPr>
        <p:spPr bwMode="auto">
          <a:xfrm>
            <a:off x="0" y="11458"/>
            <a:ext cx="3077137" cy="4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68" tIns="47384" rIns="94768" bIns="47384"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dirty="0"/>
          </a:p>
        </p:txBody>
      </p:sp>
      <p:sp>
        <p:nvSpPr>
          <p:cNvPr id="99334" name="Rectangle 6"/>
          <p:cNvSpPr>
            <a:spLocks noGrp="1" noRot="1" noChangeAspect="1" noChangeArrowheads="1" noTextEdit="1"/>
          </p:cNvSpPr>
          <p:nvPr>
            <p:ph type="sldImg"/>
          </p:nvPr>
        </p:nvSpPr>
        <p:spPr>
          <a:ln cap="flat"/>
        </p:spPr>
      </p:sp>
      <p:sp>
        <p:nvSpPr>
          <p:cNvPr id="99335" name="Rectangle 7"/>
          <p:cNvSpPr>
            <a:spLocks noGrp="1" noChangeArrowheads="1"/>
          </p:cNvSpPr>
          <p:nvPr>
            <p:ph type="body" idx="1"/>
          </p:nvPr>
        </p:nvSpPr>
        <p:spPr>
          <a:noFill/>
        </p:spPr>
        <p:txBody>
          <a:bodyPr/>
          <a:lstStyle/>
          <a:p>
            <a:r>
              <a:rPr lang="de-DE" altLang="de-DE" dirty="0" smtClean="0">
                <a:latin typeface="Arial" panose="020B0604020202020204" pitchFamily="34" charset="0"/>
                <a:cs typeface="Arial" panose="020B0604020202020204" pitchFamily="34" charset="0"/>
              </a:rPr>
              <a:t>*Siehe Video</a:t>
            </a:r>
            <a:r>
              <a:rPr lang="de-DE" altLang="de-DE" baseline="0" dirty="0" smtClean="0">
                <a:latin typeface="Arial" panose="020B0604020202020204" pitchFamily="34" charset="0"/>
                <a:cs typeface="Arial" panose="020B0604020202020204" pitchFamily="34" charset="0"/>
              </a:rPr>
              <a:t> Minifußball: https://www.youtube.com/watch?v=O5zS3unF6qE&amp;feature=youtu.be</a:t>
            </a:r>
          </a:p>
          <a:p>
            <a:endParaRPr lang="de-DE" alt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83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15</a:t>
            </a:fld>
            <a:endParaRPr lang="de-DE" dirty="0"/>
          </a:p>
        </p:txBody>
      </p:sp>
    </p:spTree>
    <p:extLst>
      <p:ext uri="{BB962C8B-B14F-4D97-AF65-F5344CB8AC3E}">
        <p14:creationId xmlns:p14="http://schemas.microsoft.com/office/powerpoint/2010/main" val="63229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Weitere Informationen zu Datenschutz:</a:t>
            </a:r>
          </a:p>
          <a:p>
            <a:r>
              <a:rPr lang="de-DE" dirty="0" smtClean="0"/>
              <a:t>https://www.badfv.de/service-beratung/datenschutz</a:t>
            </a:r>
          </a:p>
          <a:p>
            <a:endParaRPr lang="de-DE" dirty="0" smtClean="0"/>
          </a:p>
          <a:p>
            <a:r>
              <a:rPr lang="de-DE" dirty="0" smtClean="0"/>
              <a:t>Spielerfotos:</a:t>
            </a:r>
          </a:p>
          <a:p>
            <a:r>
              <a:rPr lang="de-DE" dirty="0" smtClean="0"/>
              <a:t>https://www.badfv.de/files/Dokumente/2.00_FUSSBALL/Spielerfotos_Einwilligung_in_die_Veroeffentlichung.pdf</a:t>
            </a:r>
          </a:p>
          <a:p>
            <a:endParaRPr lang="de-DE" baseline="0" dirty="0" smtClean="0"/>
          </a:p>
          <a:p>
            <a:r>
              <a:rPr lang="de-DE" baseline="0" dirty="0" smtClean="0"/>
              <a:t>Unter 13 Jahren werden Bilder grundsätzlich nicht auf FUSSBALL.DE veröffentlicht, im </a:t>
            </a:r>
            <a:r>
              <a:rPr lang="de-DE" baseline="0" dirty="0" err="1" smtClean="0"/>
              <a:t>DFBnet</a:t>
            </a:r>
            <a:r>
              <a:rPr lang="de-DE" baseline="0" dirty="0" smtClean="0"/>
              <a:t> schon.</a:t>
            </a:r>
          </a:p>
          <a:p>
            <a:endParaRPr lang="de-DE" baseline="0" dirty="0" smtClean="0"/>
          </a:p>
          <a:p>
            <a:pPr defTabSz="947684"/>
            <a:r>
              <a:rPr lang="de-DE" dirty="0" smtClean="0"/>
              <a:t>Bitte wenden</a:t>
            </a:r>
            <a:r>
              <a:rPr lang="de-DE" baseline="0" dirty="0" smtClean="0"/>
              <a:t> Sie sich bei konkreten Fragen an bfv-Mitarbeiter Günter Vogel: 0721/4090426, g.vogel@badfv.de</a:t>
            </a:r>
          </a:p>
          <a:p>
            <a:endParaRPr lang="de-DE"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16</a:t>
            </a:fld>
            <a:endParaRPr lang="de-DE" dirty="0"/>
          </a:p>
        </p:txBody>
      </p:sp>
    </p:spTree>
    <p:extLst>
      <p:ext uri="{BB962C8B-B14F-4D97-AF65-F5344CB8AC3E}">
        <p14:creationId xmlns:p14="http://schemas.microsoft.com/office/powerpoint/2010/main" val="37062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Beim Fußball ist es wie zu Hause. Die Kinder schauen sich das Verhalten der Mamas und Papas ab. Wenn ihr eure Kinder also am Spielfeldrand unterstützt, dann hat das Einfluss auf die Kleinen. </a:t>
            </a:r>
          </a:p>
          <a:p>
            <a:endParaRPr lang="de-DE" b="1" dirty="0"/>
          </a:p>
          <a:p>
            <a:r>
              <a:rPr lang="de-DE" b="1" dirty="0"/>
              <a:t>1. Danken statt Zanken</a:t>
            </a:r>
            <a:endParaRPr lang="de-DE" dirty="0"/>
          </a:p>
          <a:p>
            <a:r>
              <a:rPr lang="de-DE" i="1" dirty="0"/>
              <a:t>Zeige Respekt gegenüber allen Beteiligten!</a:t>
            </a:r>
            <a:endParaRPr lang="de-DE" dirty="0"/>
          </a:p>
          <a:p>
            <a:r>
              <a:rPr lang="de-DE" dirty="0"/>
              <a:t>Die Trainer investieren viel Zeit, um den Kindern auf spielerische Weise den Spaß und die Freude am Fußball zu vermitteln. Gegenüber Trainern, anderen Eltern und Kindern und allen weiteren Beteiligten zeigen die Erwachsenen rund um das Kinderfußballspiel Respekt und verhalten sich fair. Denn wenn ein Kind umgeben von Ehrlichkeit und Respekt aufwächst, lernt es Gerechtigkeit und wird diese Tugenden auch für sich selbst verinnerlichen.</a:t>
            </a:r>
          </a:p>
          <a:p>
            <a:r>
              <a:rPr lang="de-DE" dirty="0"/>
              <a:t> </a:t>
            </a:r>
          </a:p>
          <a:p>
            <a:r>
              <a:rPr lang="de-DE" b="1" dirty="0"/>
              <a:t>2. Vergnügen statt rügen</a:t>
            </a:r>
            <a:endParaRPr lang="de-DE" dirty="0"/>
          </a:p>
          <a:p>
            <a:r>
              <a:rPr lang="de-DE" i="1" dirty="0"/>
              <a:t>Stelle den Spaß in den Vordergrund!</a:t>
            </a:r>
            <a:endParaRPr lang="de-DE" dirty="0"/>
          </a:p>
          <a:p>
            <a:r>
              <a:rPr lang="de-DE" dirty="0"/>
              <a:t>Fußballspielen soll Kindern Spaß machen und nur wer spielt hat Spaß. Kinder müssen deshalb ermutigt werden, selbständig Fußball zu spielen. Ständige Anweisungen, z. B. „Spiel den Ball ab, lauf endlich, …“ zerstören die Spielfreude der Kinder. Kinder müssen sich geborgen fühlen, um Vertrauen zu haben.</a:t>
            </a:r>
          </a:p>
          <a:p>
            <a:r>
              <a:rPr lang="de-DE" dirty="0"/>
              <a:t> </a:t>
            </a:r>
          </a:p>
          <a:p>
            <a:r>
              <a:rPr lang="de-DE" b="1" dirty="0"/>
              <a:t>3. Loben statt toben</a:t>
            </a:r>
            <a:endParaRPr lang="de-DE" dirty="0"/>
          </a:p>
          <a:p>
            <a:r>
              <a:rPr lang="de-DE" i="1" dirty="0"/>
              <a:t>Ermutige durch positive Rückmeldungen!</a:t>
            </a:r>
            <a:endParaRPr lang="de-DE" dirty="0"/>
          </a:p>
          <a:p>
            <a:r>
              <a:rPr lang="de-DE" dirty="0"/>
              <a:t>Kinder lernen durch Lob. Sie lernen einzuschätzen, richtig zu handeln. Wenn dem Kind eine Aktion im Spiel misslingt, sollte es daher aufgemuntert werden. Zuspruch stärkt das Selbstbewusstsein und Selbstvertrauen. Ängstliche Kinder sind eingeschüchtert und verlieren die Lust am Spiel. Tobende und schreiende Eltern lösen eine Atmosphäre von Angst und Unsicherheit aus.</a:t>
            </a:r>
          </a:p>
          <a:p>
            <a:r>
              <a:rPr lang="de-DE" dirty="0"/>
              <a:t> </a:t>
            </a:r>
          </a:p>
          <a:p>
            <a:r>
              <a:rPr lang="de-DE" b="1" dirty="0"/>
              <a:t>4. Erlebnis statt Ergebnis</a:t>
            </a:r>
            <a:endParaRPr lang="de-DE" dirty="0"/>
          </a:p>
          <a:p>
            <a:r>
              <a:rPr lang="de-DE" i="1" dirty="0"/>
              <a:t>Lass das sportliche Resultat nicht über allem stehen!</a:t>
            </a:r>
            <a:endParaRPr lang="de-DE" dirty="0"/>
          </a:p>
          <a:p>
            <a:r>
              <a:rPr lang="de-DE" dirty="0"/>
              <a:t>Alle Kinder wollen spielen. Steht das Ergebnis vor dem Erlebnis werden nicht alle Kinder im Spiel eingesetzt. Für Kinder ist es wichtig, mit Freunden zusammen zu spielen. Nur so erleben sie Spaß und Freude. Sie werden dadurch gestärkt und motiviert. Deshalb muss das Spielerlebnis vor dem Spielergebnis stehen.</a:t>
            </a:r>
          </a:p>
          <a:p>
            <a:r>
              <a:rPr lang="de-DE" dirty="0"/>
              <a:t> </a:t>
            </a:r>
          </a:p>
          <a:p>
            <a:r>
              <a:rPr lang="de-DE" b="1" dirty="0"/>
              <a:t>5. Vorbild statt fuchsteufelswild</a:t>
            </a:r>
            <a:endParaRPr lang="de-DE" dirty="0"/>
          </a:p>
          <a:p>
            <a:r>
              <a:rPr lang="de-DE" i="1" dirty="0"/>
              <a:t>Sei dir deiner Vorbildfunktion bewusst!</a:t>
            </a:r>
            <a:endParaRPr lang="de-DE" dirty="0"/>
          </a:p>
          <a:p>
            <a:r>
              <a:rPr lang="de-DE" dirty="0"/>
              <a:t>Im Mittelpunkt steht immer das Wohl der Kinder. Kinder lernen durch Vorbilder. Sie ahmen die Erwachsenen nach. Wenn ein Kind Feindseligkeit am Spielfeldrand erfährt, lernt es keine Zuversicht zu haben. Daher müssen Eltern und andere Zuschauer Vorbild sein, sich selbst reflektieren und entsprechend im Interesse der Kinder handeln!</a:t>
            </a:r>
          </a:p>
          <a:p>
            <a:endParaRPr lang="en-US" baseline="0" dirty="0" smtClean="0"/>
          </a:p>
          <a:p>
            <a:pPr marL="236921" indent="-236921">
              <a:buAutoNum type="arabicPeriod"/>
            </a:pPr>
            <a:endParaRPr lang="en-US" baseline="0" dirty="0" smtClean="0"/>
          </a:p>
          <a:p>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17</a:t>
            </a:fld>
            <a:endParaRPr lang="de-DE" dirty="0"/>
          </a:p>
        </p:txBody>
      </p:sp>
    </p:spTree>
    <p:extLst>
      <p:ext uri="{BB962C8B-B14F-4D97-AF65-F5344CB8AC3E}">
        <p14:creationId xmlns:p14="http://schemas.microsoft.com/office/powerpoint/2010/main" val="304397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18</a:t>
            </a:fld>
            <a:endParaRPr lang="de-DE" dirty="0"/>
          </a:p>
        </p:txBody>
      </p:sp>
    </p:spTree>
    <p:extLst>
      <p:ext uri="{BB962C8B-B14F-4D97-AF65-F5344CB8AC3E}">
        <p14:creationId xmlns:p14="http://schemas.microsoft.com/office/powerpoint/2010/main" val="103686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den vorigen Folien wurde das Verhalten der Eltern thematisiert.</a:t>
            </a:r>
            <a:r>
              <a:rPr lang="en-US" baseline="0" dirty="0" smtClean="0"/>
              <a:t> Auch das Verhalten der Spieler und Trainer/Betreuer selbst tragen dazu bei, dass der Verein innen und nach außen gut aufgestellt ist. </a:t>
            </a:r>
            <a:r>
              <a:rPr lang="en-US" dirty="0" smtClean="0"/>
              <a:t>Der Verein</a:t>
            </a:r>
            <a:r>
              <a:rPr lang="en-US" baseline="0" dirty="0" smtClean="0"/>
              <a:t> sollte sich daher grundlegend vor einem Elternabend Gedanken machen, welche Grundsätze/Regeln für Trainer, Kinder, Spieler u. Eltern gelten. Idealerweise werden diese in einem Verhaltenskodex zusammengefasst und kommuniziert. </a:t>
            </a:r>
          </a:p>
          <a:p>
            <a:endParaRPr lang="en-US" dirty="0" smtClean="0"/>
          </a:p>
          <a:p>
            <a:r>
              <a:rPr lang="en-US" b="1" dirty="0" smtClean="0"/>
              <a:t>Beispiele/Anregungen:</a:t>
            </a:r>
          </a:p>
          <a:p>
            <a:pPr defTabSz="947684">
              <a:defRPr/>
            </a:pPr>
            <a:r>
              <a:rPr lang="en-US" baseline="0" dirty="0" smtClean="0"/>
              <a:t>DFB-Empfehlung: https://www.badfv.de/files/Dokumente/1.04_Soziales/Praevention/Kinderschutz/4_Muster_Verhaltenskodex_Verein.pdf</a:t>
            </a:r>
          </a:p>
          <a:p>
            <a:r>
              <a:rPr lang="en-US" dirty="0" smtClean="0"/>
              <a:t>TSV Maulbronn:</a:t>
            </a:r>
            <a:r>
              <a:rPr lang="en-US" baseline="0" dirty="0" smtClean="0"/>
              <a:t> https://www.tsvmaulbronn.de/wp-content/uploads/2014/10/TSV_Leitfaden_Jgd_10-2014.pdf</a:t>
            </a:r>
          </a:p>
          <a:p>
            <a:r>
              <a:rPr lang="en-US" baseline="0" dirty="0" smtClean="0"/>
              <a:t>FC Nöttingen: https://www.badfv.de/files/Dokumente/4.04_Jugendarbeit/Leitfaden_Spielerausbildung_FC_Noettingen.pdf</a:t>
            </a:r>
          </a:p>
          <a:p>
            <a:r>
              <a:rPr lang="en-US" baseline="0" dirty="0" smtClean="0"/>
              <a:t>1.FC Ersingen: https://www.fc-ersingen.de/jugend/jugendkonzept-leitfaden</a:t>
            </a:r>
          </a:p>
          <a:p>
            <a:endParaRPr lang="en-US" baseline="0" dirty="0" smtClean="0"/>
          </a:p>
          <a:p>
            <a:pPr marL="236921" indent="-236921">
              <a:buAutoNum type="arabicPeriod"/>
            </a:pPr>
            <a:endParaRPr lang="en-US" baseline="0" dirty="0" smtClean="0"/>
          </a:p>
          <a:p>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19</a:t>
            </a:fld>
            <a:endParaRPr lang="de-DE" dirty="0"/>
          </a:p>
        </p:txBody>
      </p:sp>
    </p:spTree>
    <p:extLst>
      <p:ext uri="{BB962C8B-B14F-4D97-AF65-F5344CB8AC3E}">
        <p14:creationId xmlns:p14="http://schemas.microsoft.com/office/powerpoint/2010/main" val="319162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t>Es gibt vier Bereiche von Elternarbeit im Verein… So macht’s allen Spaß</a:t>
            </a:r>
            <a:r>
              <a:rPr lang="de-DE" dirty="0" smtClean="0"/>
              <a:t>!</a:t>
            </a:r>
          </a:p>
          <a:p>
            <a:pPr defTabSz="947684"/>
            <a:endParaRPr lang="de-DE" dirty="0" smtClean="0"/>
          </a:p>
          <a:p>
            <a:pPr defTabSz="947684"/>
            <a:r>
              <a:rPr lang="de-DE" dirty="0" smtClean="0"/>
              <a:t>Es geht um euer Kind,</a:t>
            </a:r>
            <a:r>
              <a:rPr lang="de-DE" baseline="0" dirty="0" smtClean="0"/>
              <a:t> steht im Mittelpunkt des Vereins. </a:t>
            </a:r>
            <a:endParaRPr lang="de-DE" dirty="0"/>
          </a:p>
          <a:p>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2</a:t>
            </a:fld>
            <a:endParaRPr lang="de-DE" dirty="0"/>
          </a:p>
        </p:txBody>
      </p:sp>
    </p:spTree>
    <p:extLst>
      <p:ext uri="{BB962C8B-B14F-4D97-AF65-F5344CB8AC3E}">
        <p14:creationId xmlns:p14="http://schemas.microsoft.com/office/powerpoint/2010/main" val="254994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i="1" dirty="0"/>
              <a:t>Darf man sich mit dem Thema Kinderschutz in einem Verein beschäftigen, ohne in den Verdacht zu geraten, einen akuten Fall zu haben? Man darf nicht nur, man muss!</a:t>
            </a:r>
            <a:endParaRPr lang="de-DE" dirty="0"/>
          </a:p>
          <a:p>
            <a:endParaRPr lang="en-US" baseline="0" dirty="0" smtClean="0"/>
          </a:p>
          <a:p>
            <a:endParaRPr lang="en-US" baseline="0" dirty="0" smtClean="0"/>
          </a:p>
          <a:p>
            <a:r>
              <a:rPr lang="en-US" baseline="0" dirty="0" smtClean="0"/>
              <a:t>Weitere Informationen: https://www.badfv.de/verband/engagement-soziales/kinderschutz</a:t>
            </a:r>
          </a:p>
          <a:p>
            <a:endParaRPr lang="en-US" baseline="0" dirty="0" smtClean="0"/>
          </a:p>
          <a:p>
            <a:r>
              <a:rPr lang="en-US" baseline="0" dirty="0" smtClean="0"/>
              <a:t>DFB-Empfehlung für Verhaltenskodex: </a:t>
            </a:r>
            <a:r>
              <a:rPr lang="en-US" dirty="0" smtClean="0"/>
              <a:t>https://www.badfv.de/files/Dokumente/1.04_Soziales/Praevention/Kinderschutz/5_Muster_Verhaltensregeln_Trainer_Betreuer.pdf</a:t>
            </a:r>
          </a:p>
          <a:p>
            <a:endParaRPr lang="en-US" baseline="0" dirty="0" smtClean="0"/>
          </a:p>
          <a:p>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20</a:t>
            </a:fld>
            <a:endParaRPr lang="de-DE" dirty="0"/>
          </a:p>
        </p:txBody>
      </p:sp>
    </p:spTree>
    <p:extLst>
      <p:ext uri="{BB962C8B-B14F-4D97-AF65-F5344CB8AC3E}">
        <p14:creationId xmlns:p14="http://schemas.microsoft.com/office/powerpoint/2010/main" val="132356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t>Der Verein des Kindes freut sich über Unterstützung, natürlich auch von Vätern und Müttern. Dabei geht es nicht zwingend darum ein Amt zu übernehmen. Schon kleine Hilfen erleichtern die Vereinsarbeit und werten sie auf. Das Kind wird es euch ebenso danken.</a:t>
            </a:r>
          </a:p>
          <a:p>
            <a:endParaRPr lang="de-DE"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21</a:t>
            </a:fld>
            <a:endParaRPr lang="de-DE" dirty="0"/>
          </a:p>
        </p:txBody>
      </p:sp>
    </p:spTree>
    <p:extLst>
      <p:ext uri="{BB962C8B-B14F-4D97-AF65-F5344CB8AC3E}">
        <p14:creationId xmlns:p14="http://schemas.microsoft.com/office/powerpoint/2010/main" val="2055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t>Vereine können mit eigenen Aktionen die Einbeziehung und das Engagement der Eltern unterstützen. So drückt die Vereinsführung auch die Wertschätzung der Eltern aus und bindet sie ins Vereinsleben ein.</a:t>
            </a:r>
          </a:p>
          <a:p>
            <a:pPr marL="236921" indent="-236921">
              <a:buAutoNum type="arabicPeriod"/>
            </a:pPr>
            <a:endParaRPr lang="en-US" baseline="0" dirty="0" smtClean="0"/>
          </a:p>
          <a:p>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22</a:t>
            </a:fld>
            <a:endParaRPr lang="de-DE" dirty="0"/>
          </a:p>
        </p:txBody>
      </p:sp>
    </p:spTree>
    <p:extLst>
      <p:ext uri="{BB962C8B-B14F-4D97-AF65-F5344CB8AC3E}">
        <p14:creationId xmlns:p14="http://schemas.microsoft.com/office/powerpoint/2010/main" val="108110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23</a:t>
            </a:fld>
            <a:endParaRPr lang="de-DE" dirty="0"/>
          </a:p>
        </p:txBody>
      </p:sp>
    </p:spTree>
    <p:extLst>
      <p:ext uri="{BB962C8B-B14F-4D97-AF65-F5344CB8AC3E}">
        <p14:creationId xmlns:p14="http://schemas.microsoft.com/office/powerpoint/2010/main" val="322501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24</a:t>
            </a:fld>
            <a:endParaRPr lang="de-DE" dirty="0"/>
          </a:p>
        </p:txBody>
      </p:sp>
    </p:spTree>
    <p:extLst>
      <p:ext uri="{BB962C8B-B14F-4D97-AF65-F5344CB8AC3E}">
        <p14:creationId xmlns:p14="http://schemas.microsoft.com/office/powerpoint/2010/main" val="251854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4 Bereiche von Elternarbeit</a:t>
            </a:r>
            <a:endParaRPr lang="de-DE"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3</a:t>
            </a:fld>
            <a:endParaRPr lang="de-DE"/>
          </a:p>
        </p:txBody>
      </p:sp>
    </p:spTree>
    <p:extLst>
      <p:ext uri="{BB962C8B-B14F-4D97-AF65-F5344CB8AC3E}">
        <p14:creationId xmlns:p14="http://schemas.microsoft.com/office/powerpoint/2010/main" val="167616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spcAft>
                <a:spcPts val="1244"/>
              </a:spcAft>
              <a:tabLst>
                <a:tab pos="465616" algn="l"/>
              </a:tabLst>
            </a:pPr>
            <a:r>
              <a:rPr lang="de-DE" altLang="de-DE" dirty="0">
                <a:solidFill>
                  <a:srgbClr val="FF0000"/>
                </a:solidFill>
                <a:ea typeface="Arial" panose="020B0604020202020204" pitchFamily="34" charset="0"/>
                <a:cs typeface="Times New Roman" panose="02020603050405020304" pitchFamily="18" charset="0"/>
              </a:rPr>
              <a:t>Um Identifikation und Bindung bei den Eltern zu schaffen, müssen sie grundlegend informiert werden. Denn nur informierte Eltern verstehen, was im Verein geschieht, fühlen ihr Kind gut aufgehoben und sind bereit, sich aktiv einzubringen. </a:t>
            </a:r>
          </a:p>
          <a:p>
            <a:pPr>
              <a:spcBef>
                <a:spcPts val="0"/>
              </a:spcBef>
              <a:spcAft>
                <a:spcPts val="1244"/>
              </a:spcAft>
              <a:tabLst>
                <a:tab pos="465616" algn="l"/>
              </a:tabLst>
            </a:pPr>
            <a:endParaRPr lang="de-DE" altLang="de-DE" dirty="0">
              <a:solidFill>
                <a:srgbClr val="FF0000"/>
              </a:solidFill>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4</a:t>
            </a:fld>
            <a:endParaRPr lang="de-DE" dirty="0"/>
          </a:p>
        </p:txBody>
      </p:sp>
    </p:spTree>
    <p:extLst>
      <p:ext uri="{BB962C8B-B14F-4D97-AF65-F5344CB8AC3E}">
        <p14:creationId xmlns:p14="http://schemas.microsoft.com/office/powerpoint/2010/main" val="254357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solidFill>
                  <a:schemeClr val="bg1"/>
                </a:solidFill>
                <a:latin typeface="Arial" panose="020B0604020202020204" pitchFamily="34" charset="0"/>
                <a:cs typeface="Arial" panose="020B0604020202020204" pitchFamily="34" charset="0"/>
              </a:rPr>
              <a:t>*</a:t>
            </a:r>
            <a:r>
              <a:rPr lang="de-DE" dirty="0" smtClean="0">
                <a:solidFill>
                  <a:schemeClr val="bg1"/>
                </a:solidFill>
                <a:latin typeface="Arial" panose="020B0604020202020204" pitchFamily="34" charset="0"/>
                <a:cs typeface="Arial" panose="020B0604020202020204" pitchFamily="34" charset="0"/>
              </a:rPr>
              <a:t>Am </a:t>
            </a:r>
            <a:r>
              <a:rPr lang="de-DE" dirty="0">
                <a:solidFill>
                  <a:schemeClr val="bg1"/>
                </a:solidFill>
                <a:latin typeface="Arial" panose="020B0604020202020204" pitchFamily="34" charset="0"/>
                <a:cs typeface="Arial" panose="020B0604020202020204" pitchFamily="34" charset="0"/>
              </a:rPr>
              <a:t>Beispiel einer </a:t>
            </a:r>
            <a:r>
              <a:rPr lang="de-DE" dirty="0" smtClean="0">
                <a:solidFill>
                  <a:schemeClr val="bg1"/>
                </a:solidFill>
                <a:latin typeface="Arial" panose="020B0604020202020204" pitchFamily="34" charset="0"/>
                <a:cs typeface="Arial" panose="020B0604020202020204" pitchFamily="34" charset="0"/>
              </a:rPr>
              <a:t>Jugendabteilung, </a:t>
            </a:r>
            <a:r>
              <a:rPr lang="de-DE" dirty="0">
                <a:solidFill>
                  <a:schemeClr val="bg1"/>
                </a:solidFill>
                <a:latin typeface="Arial" panose="020B0604020202020204" pitchFamily="34" charset="0"/>
                <a:cs typeface="Arial" panose="020B0604020202020204" pitchFamily="34" charset="0"/>
              </a:rPr>
              <a:t>die in jeder Altersklasse </a:t>
            </a:r>
            <a:r>
              <a:rPr lang="de-DE" dirty="0" smtClean="0">
                <a:solidFill>
                  <a:schemeClr val="bg1"/>
                </a:solidFill>
                <a:latin typeface="Arial" panose="020B0604020202020204" pitchFamily="34" charset="0"/>
                <a:cs typeface="Arial" panose="020B0604020202020204" pitchFamily="34" charset="0"/>
              </a:rPr>
              <a:t>zwei </a:t>
            </a:r>
            <a:r>
              <a:rPr lang="de-DE" dirty="0">
                <a:solidFill>
                  <a:schemeClr val="bg1"/>
                </a:solidFill>
                <a:latin typeface="Arial" panose="020B0604020202020204" pitchFamily="34" charset="0"/>
                <a:cs typeface="Arial" panose="020B0604020202020204" pitchFamily="34" charset="0"/>
              </a:rPr>
              <a:t>Teams und eine Bambini-Mannschaft </a:t>
            </a:r>
            <a:r>
              <a:rPr lang="de-DE" dirty="0" smtClean="0">
                <a:solidFill>
                  <a:schemeClr val="bg1"/>
                </a:solidFill>
                <a:latin typeface="Arial" panose="020B0604020202020204" pitchFamily="34" charset="0"/>
                <a:cs typeface="Arial" panose="020B0604020202020204" pitchFamily="34" charset="0"/>
              </a:rPr>
              <a:t>hat</a:t>
            </a:r>
            <a:r>
              <a:rPr lang="de-DE" baseline="0" dirty="0" smtClean="0">
                <a:solidFill>
                  <a:schemeClr val="bg1"/>
                </a:solidFill>
                <a:latin typeface="Arial" panose="020B0604020202020204" pitchFamily="34" charset="0"/>
                <a:cs typeface="Arial" panose="020B0604020202020204" pitchFamily="34" charset="0"/>
              </a:rPr>
              <a:t> = </a:t>
            </a:r>
            <a:r>
              <a:rPr lang="de-DE" baseline="0" dirty="0" smtClean="0">
                <a:solidFill>
                  <a:schemeClr val="bg1"/>
                </a:solidFill>
                <a:latin typeface="Arial" panose="020B0604020202020204" pitchFamily="34" charset="0"/>
                <a:cs typeface="Arial" panose="020B0604020202020204" pitchFamily="34" charset="0"/>
              </a:rPr>
              <a:t>13 Mannschaften</a:t>
            </a:r>
            <a:endParaRPr lang="de-DE" dirty="0" smtClean="0">
              <a:solidFill>
                <a:schemeClr val="bg1"/>
              </a:solidFill>
              <a:latin typeface="Arial" panose="020B0604020202020204" pitchFamily="34" charset="0"/>
              <a:cs typeface="Arial" panose="020B0604020202020204" pitchFamily="34" charset="0"/>
            </a:endParaRPr>
          </a:p>
          <a:p>
            <a:pPr defTabSz="947684"/>
            <a:r>
              <a:rPr lang="de-DE" dirty="0" smtClean="0">
                <a:solidFill>
                  <a:schemeClr val="bg1"/>
                </a:solidFill>
                <a:latin typeface="Arial" panose="020B0604020202020204" pitchFamily="34" charset="0"/>
                <a:cs typeface="Arial" panose="020B0604020202020204" pitchFamily="34" charset="0"/>
              </a:rPr>
              <a:t>= </a:t>
            </a:r>
            <a:r>
              <a:rPr lang="de-DE" dirty="0" smtClean="0">
                <a:solidFill>
                  <a:schemeClr val="bg1"/>
                </a:solidFill>
                <a:latin typeface="Arial" panose="020B0604020202020204" pitchFamily="34" charset="0"/>
                <a:cs typeface="Arial" panose="020B0604020202020204" pitchFamily="34" charset="0"/>
              </a:rPr>
              <a:t>ca. 14</a:t>
            </a:r>
            <a:r>
              <a:rPr lang="de-DE" baseline="0" dirty="0" smtClean="0">
                <a:solidFill>
                  <a:schemeClr val="bg1"/>
                </a:solidFill>
                <a:latin typeface="Arial" panose="020B0604020202020204" pitchFamily="34" charset="0"/>
                <a:cs typeface="Arial" panose="020B0604020202020204" pitchFamily="34" charset="0"/>
              </a:rPr>
              <a:t> </a:t>
            </a:r>
            <a:r>
              <a:rPr lang="de-DE" baseline="0" dirty="0" smtClean="0">
                <a:solidFill>
                  <a:schemeClr val="bg1"/>
                </a:solidFill>
                <a:latin typeface="Arial" panose="020B0604020202020204" pitchFamily="34" charset="0"/>
                <a:cs typeface="Arial" panose="020B0604020202020204" pitchFamily="34" charset="0"/>
              </a:rPr>
              <a:t>Personen</a:t>
            </a:r>
            <a:endParaRPr lang="de-DE" dirty="0">
              <a:solidFill>
                <a:schemeClr val="bg1"/>
              </a:solidFill>
              <a:latin typeface="Arial" panose="020B0604020202020204" pitchFamily="34" charset="0"/>
              <a:cs typeface="Arial" panose="020B0604020202020204" pitchFamily="34" charset="0"/>
            </a:endParaRPr>
          </a:p>
          <a:p>
            <a:endParaRPr lang="en-US" dirty="0" smtClean="0"/>
          </a:p>
          <a:p>
            <a:r>
              <a:rPr lang="en-US" dirty="0" smtClean="0"/>
              <a:t>Die Inhalte haben zum Ziel, den Eltern aufzuzeigen, dass ihr</a:t>
            </a:r>
            <a:r>
              <a:rPr lang="en-US" baseline="0" dirty="0" smtClean="0"/>
              <a:t> Kind für relativ wenig Mitgliedsbeitrag viel geboten bekommt. Vergleicht man die Leistungen eines Sportvereins mit anderen Freizeitmöglichkeiten, Musikunterricht usw., bekommt man für wenig Geld viele Leistungen mit einer bestmöglichen Förderung des Kindes.</a:t>
            </a:r>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5</a:t>
            </a:fld>
            <a:endParaRPr lang="de-DE" dirty="0"/>
          </a:p>
        </p:txBody>
      </p:sp>
    </p:spTree>
    <p:extLst>
      <p:ext uri="{BB962C8B-B14F-4D97-AF65-F5344CB8AC3E}">
        <p14:creationId xmlns:p14="http://schemas.microsoft.com/office/powerpoint/2010/main" val="246308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solidFill>
                  <a:schemeClr val="bg1"/>
                </a:solidFill>
                <a:latin typeface="Arial" panose="020B0604020202020204" pitchFamily="34" charset="0"/>
                <a:cs typeface="Arial" panose="020B0604020202020204" pitchFamily="34" charset="0"/>
              </a:rPr>
              <a:t>*An Beispiel einer Jugendabteilung die in jeder Altersklasse  zwei Teams und eine Bambini-Mannschaft hat.</a:t>
            </a:r>
          </a:p>
          <a:p>
            <a:endParaRPr lang="en-US" dirty="0" smtClean="0"/>
          </a:p>
          <a:p>
            <a:r>
              <a:rPr lang="en-US" dirty="0" smtClean="0"/>
              <a:t>Die Inhalte haben zum Ziel, den Eltern aufzuzeigen, dass ihr</a:t>
            </a:r>
            <a:r>
              <a:rPr lang="en-US" baseline="0" dirty="0" smtClean="0"/>
              <a:t> Kind für relativ wenig Mitgliedsbeitrag viel geboten bekommt. Vergleicht man die Leistungen eines Sportvereins mit anderen Freizeitmöglichkeiten, Musikunterricht usw., bekommt man für wenig Geld viele Leistungen mit einer bestmöglichen Förderung des Kindes.</a:t>
            </a:r>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6</a:t>
            </a:fld>
            <a:endParaRPr lang="de-DE" dirty="0"/>
          </a:p>
        </p:txBody>
      </p:sp>
    </p:spTree>
    <p:extLst>
      <p:ext uri="{BB962C8B-B14F-4D97-AF65-F5344CB8AC3E}">
        <p14:creationId xmlns:p14="http://schemas.microsoft.com/office/powerpoint/2010/main" val="247275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solidFill>
                  <a:schemeClr val="bg1"/>
                </a:solidFill>
                <a:latin typeface="Arial" panose="020B0604020202020204" pitchFamily="34" charset="0"/>
                <a:cs typeface="Arial" panose="020B0604020202020204" pitchFamily="34" charset="0"/>
              </a:rPr>
              <a:t>*An Beispiel einer Jugendabteilung die in jeder Altersklasse  zwei Teams und eine Bambini-Mannschaft hat.</a:t>
            </a:r>
          </a:p>
          <a:p>
            <a:endParaRPr lang="en-US" dirty="0" smtClean="0"/>
          </a:p>
          <a:p>
            <a:r>
              <a:rPr lang="en-US" dirty="0" smtClean="0"/>
              <a:t>Die Inhalte haben zum Ziel, den Eltern aufzuzeigen, dass ihr</a:t>
            </a:r>
            <a:r>
              <a:rPr lang="en-US" baseline="0" dirty="0" smtClean="0"/>
              <a:t> Kind für relativ wenig Mitgliedsbeitrag viel geboten bekommt. Vergleicht man die Leistungen eines Sportvereins mit anderen Freizeitmöglichkeiten, Musikunterricht usw., bekommt man für wenig Geld viele Leistungen mit einer bestmöglichen Förderung des Kindes.</a:t>
            </a:r>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7</a:t>
            </a:fld>
            <a:endParaRPr lang="de-DE" dirty="0"/>
          </a:p>
        </p:txBody>
      </p:sp>
    </p:spTree>
    <p:extLst>
      <p:ext uri="{BB962C8B-B14F-4D97-AF65-F5344CB8AC3E}">
        <p14:creationId xmlns:p14="http://schemas.microsoft.com/office/powerpoint/2010/main" val="225083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r>
              <a:rPr lang="de-DE" dirty="0">
                <a:solidFill>
                  <a:schemeClr val="bg1"/>
                </a:solidFill>
                <a:latin typeface="Arial" panose="020B0604020202020204" pitchFamily="34" charset="0"/>
                <a:cs typeface="Arial" panose="020B0604020202020204" pitchFamily="34" charset="0"/>
              </a:rPr>
              <a:t>*An Beispiel einer Jugendabteilung die in jeder Altersklasse  zwei Teams und eine Bambini-Mannschaft hat.</a:t>
            </a:r>
          </a:p>
          <a:p>
            <a:endParaRPr lang="en-US" dirty="0" smtClean="0"/>
          </a:p>
          <a:p>
            <a:r>
              <a:rPr lang="en-US" dirty="0" smtClean="0"/>
              <a:t>Die Inhalte haben zum Ziel, den Eltern aufzuzeigen, dass ihr</a:t>
            </a:r>
            <a:r>
              <a:rPr lang="en-US" baseline="0" dirty="0" smtClean="0"/>
              <a:t> Kind für relativ wenig Mitgliedsbeitrag viel geboten bekommt. Vergleicht man die Leistungen eines Sportvereins mit anderen Freizeitmöglichkeiten, Musikunterricht usw., bekommt man für wenig Geld viele Leistungen mit einer bestmöglichen Förderung des </a:t>
            </a:r>
            <a:r>
              <a:rPr lang="en-US" baseline="0" dirty="0" err="1" smtClean="0"/>
              <a:t>Kindes</a:t>
            </a:r>
            <a:r>
              <a:rPr lang="en-US" baseline="0" dirty="0" smtClean="0"/>
              <a:t>.</a:t>
            </a:r>
          </a:p>
          <a:p>
            <a:endParaRPr lang="en-US" baseline="0" dirty="0" smtClean="0"/>
          </a:p>
          <a:p>
            <a:r>
              <a:rPr lang="en-US" baseline="0" dirty="0" smtClean="0"/>
              <a:t>70 Euro/36 </a:t>
            </a:r>
            <a:r>
              <a:rPr lang="en-US" baseline="0" dirty="0" err="1" smtClean="0"/>
              <a:t>Wochen</a:t>
            </a:r>
            <a:r>
              <a:rPr lang="en-US" baseline="0" dirty="0" smtClean="0"/>
              <a:t> = 1,94 Euro pro </a:t>
            </a:r>
            <a:r>
              <a:rPr lang="en-US" baseline="0" dirty="0" err="1" smtClean="0"/>
              <a:t>Woche</a:t>
            </a:r>
            <a:endParaRPr lang="en-US"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8</a:t>
            </a:fld>
            <a:endParaRPr lang="de-DE" dirty="0"/>
          </a:p>
        </p:txBody>
      </p:sp>
    </p:spTree>
    <p:extLst>
      <p:ext uri="{BB962C8B-B14F-4D97-AF65-F5344CB8AC3E}">
        <p14:creationId xmlns:p14="http://schemas.microsoft.com/office/powerpoint/2010/main" val="414820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5F627BA-B65C-4E84-B5FE-48CEC69B6172}" type="slidenum">
              <a:rPr lang="de-DE" smtClean="0"/>
              <a:pPr>
                <a:defRPr/>
              </a:pPr>
              <a:t>9</a:t>
            </a:fld>
            <a:endParaRPr lang="de-DE" dirty="0"/>
          </a:p>
        </p:txBody>
      </p:sp>
    </p:spTree>
    <p:extLst>
      <p:ext uri="{BB962C8B-B14F-4D97-AF65-F5344CB8AC3E}">
        <p14:creationId xmlns:p14="http://schemas.microsoft.com/office/powerpoint/2010/main" val="583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159921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243003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373238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874"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7" indent="0" algn="ctr">
              <a:buNone/>
              <a:defRPr sz="1200"/>
            </a:lvl7pPr>
            <a:lvl8pPr marL="2400120" indent="0" algn="ctr">
              <a:buNone/>
              <a:defRPr sz="1200"/>
            </a:lvl8pPr>
            <a:lvl9pPr marL="2742994" indent="0" algn="ctr">
              <a:buNone/>
              <a:defRPr sz="1200"/>
            </a:lvl9pPr>
          </a:lstStyle>
          <a:p>
            <a:r>
              <a:rPr lang="de-DE" smtClean="0"/>
              <a:t>Formatvorlage des Untertitelmasters durch Klicken bearbeiten</a:t>
            </a:r>
            <a:endParaRPr lang="de-DE"/>
          </a:p>
        </p:txBody>
      </p:sp>
      <p:sp>
        <p:nvSpPr>
          <p:cNvPr id="7" name="Datumsplatzhalter 6"/>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20645CBF-EACA-4743-B379-E0B283C8F5C0}" type="slidenum">
              <a:rPr lang="de-DE" smtClean="0"/>
              <a:t>‹Nr.›</a:t>
            </a:fld>
            <a:endParaRPr lang="de-DE" dirty="0"/>
          </a:p>
        </p:txBody>
      </p:sp>
      <p:sp>
        <p:nvSpPr>
          <p:cNvPr id="10" name="Titel 9"/>
          <p:cNvSpPr>
            <a:spLocks noGrp="1"/>
          </p:cNvSpPr>
          <p:nvPr>
            <p:ph type="title"/>
          </p:nvPr>
        </p:nvSpPr>
        <p:spPr>
          <a:xfrm>
            <a:off x="628650" y="365129"/>
            <a:ext cx="7886700" cy="1325563"/>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5362515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833131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6464927" y="5987740"/>
            <a:ext cx="2057400" cy="365125"/>
          </a:xfrm>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12579061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9"/>
            <a:ext cx="78867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145017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9"/>
            <a:ext cx="7886700" cy="2852737"/>
          </a:xfrm>
          <a:prstGeom prst="rect">
            <a:avLst/>
          </a:prstGeo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74" indent="0">
              <a:buNone/>
              <a:defRPr sz="1500">
                <a:solidFill>
                  <a:schemeClr val="tx1">
                    <a:tint val="75000"/>
                  </a:schemeClr>
                </a:solidFill>
              </a:defRPr>
            </a:lvl2pPr>
            <a:lvl3pPr marL="685750" indent="0">
              <a:buNone/>
              <a:defRPr sz="1351">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7" indent="0">
              <a:buNone/>
              <a:defRPr sz="1200">
                <a:solidFill>
                  <a:schemeClr val="tx1">
                    <a:tint val="75000"/>
                  </a:schemeClr>
                </a:solidFill>
              </a:defRPr>
            </a:lvl7pPr>
            <a:lvl8pPr marL="2400120" indent="0">
              <a:buNone/>
              <a:defRPr sz="1200">
                <a:solidFill>
                  <a:schemeClr val="tx1">
                    <a:tint val="75000"/>
                  </a:schemeClr>
                </a:solidFill>
              </a:defRPr>
            </a:lvl8pPr>
            <a:lvl9pPr marL="2742994"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213189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9"/>
            <a:ext cx="78867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502509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9"/>
            <a:ext cx="7886700"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874" indent="0">
              <a:buNone/>
              <a:defRPr sz="1500" b="1"/>
            </a:lvl2pPr>
            <a:lvl3pPr marL="685750" indent="0">
              <a:buNone/>
              <a:defRPr sz="1351" b="1"/>
            </a:lvl3pPr>
            <a:lvl4pPr marL="1028624" indent="0">
              <a:buNone/>
              <a:defRPr sz="1200" b="1"/>
            </a:lvl4pPr>
            <a:lvl5pPr marL="1371498" indent="0">
              <a:buNone/>
              <a:defRPr sz="1200" b="1"/>
            </a:lvl5pPr>
            <a:lvl6pPr marL="1714372" indent="0">
              <a:buNone/>
              <a:defRPr sz="1200" b="1"/>
            </a:lvl6pPr>
            <a:lvl7pPr marL="2057247" indent="0">
              <a:buNone/>
              <a:defRPr sz="1200" b="1"/>
            </a:lvl7pPr>
            <a:lvl8pPr marL="2400120" indent="0">
              <a:buNone/>
              <a:defRPr sz="1200" b="1"/>
            </a:lvl8pPr>
            <a:lvl9pPr marL="2742994"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2" y="1681163"/>
            <a:ext cx="3887391" cy="823912"/>
          </a:xfrm>
        </p:spPr>
        <p:txBody>
          <a:bodyPr anchor="b"/>
          <a:lstStyle>
            <a:lvl1pPr marL="0" indent="0">
              <a:buNone/>
              <a:defRPr sz="1800" b="1"/>
            </a:lvl1pPr>
            <a:lvl2pPr marL="342874" indent="0">
              <a:buNone/>
              <a:defRPr sz="1500" b="1"/>
            </a:lvl2pPr>
            <a:lvl3pPr marL="685750" indent="0">
              <a:buNone/>
              <a:defRPr sz="1351" b="1"/>
            </a:lvl3pPr>
            <a:lvl4pPr marL="1028624" indent="0">
              <a:buNone/>
              <a:defRPr sz="1200" b="1"/>
            </a:lvl4pPr>
            <a:lvl5pPr marL="1371498" indent="0">
              <a:buNone/>
              <a:defRPr sz="1200" b="1"/>
            </a:lvl5pPr>
            <a:lvl6pPr marL="1714372" indent="0">
              <a:buNone/>
              <a:defRPr sz="1200" b="1"/>
            </a:lvl6pPr>
            <a:lvl7pPr marL="2057247" indent="0">
              <a:buNone/>
              <a:defRPr sz="1200" b="1"/>
            </a:lvl7pPr>
            <a:lvl8pPr marL="2400120" indent="0">
              <a:buNone/>
              <a:defRPr sz="1200" b="1"/>
            </a:lvl8pPr>
            <a:lvl9pPr marL="2742994"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2"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261615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9"/>
            <a:ext cx="7886700" cy="1325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4108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139056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3" name="Fußzeilenplatzhalter 2"/>
          <p:cNvSpPr>
            <a:spLocks noGrp="1"/>
          </p:cNvSpPr>
          <p:nvPr>
            <p:ph type="ftr" sz="quarter" idx="11"/>
          </p:nvPr>
        </p:nvSpPr>
        <p:spPr>
          <a:xfrm>
            <a:off x="2906815" y="4869160"/>
            <a:ext cx="3086100" cy="365125"/>
          </a:xfrm>
        </p:spPr>
        <p:txBody>
          <a:bodyPr/>
          <a:lstStyle/>
          <a:p>
            <a:endParaRPr lang="de-DE" dirty="0"/>
          </a:p>
        </p:txBody>
      </p:sp>
      <p:sp>
        <p:nvSpPr>
          <p:cNvPr id="4" name="Foliennummernplatzhalter 3"/>
          <p:cNvSpPr>
            <a:spLocks noGrp="1"/>
          </p:cNvSpPr>
          <p:nvPr>
            <p:ph type="sldNum" sz="quarter" idx="12"/>
          </p:nvPr>
        </p:nvSpPr>
        <p:spPr>
          <a:xfrm>
            <a:off x="6957265" y="5634245"/>
            <a:ext cx="2057400" cy="365125"/>
          </a:xfrm>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240911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a:prstGeom prst="rect">
            <a:avLst/>
          </a:prstGeo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3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874" indent="0">
              <a:buNone/>
              <a:defRPr sz="1051"/>
            </a:lvl2pPr>
            <a:lvl3pPr marL="685750" indent="0">
              <a:buNone/>
              <a:defRPr sz="900"/>
            </a:lvl3pPr>
            <a:lvl4pPr marL="1028624" indent="0">
              <a:buNone/>
              <a:defRPr sz="751"/>
            </a:lvl4pPr>
            <a:lvl5pPr marL="1371498" indent="0">
              <a:buNone/>
              <a:defRPr sz="751"/>
            </a:lvl5pPr>
            <a:lvl6pPr marL="1714372" indent="0">
              <a:buNone/>
              <a:defRPr sz="751"/>
            </a:lvl6pPr>
            <a:lvl7pPr marL="2057247" indent="0">
              <a:buNone/>
              <a:defRPr sz="751"/>
            </a:lvl7pPr>
            <a:lvl8pPr marL="2400120" indent="0">
              <a:buNone/>
              <a:defRPr sz="751"/>
            </a:lvl8pPr>
            <a:lvl9pPr marL="2742994" indent="0">
              <a:buNone/>
              <a:defRPr sz="751"/>
            </a:lvl9pPr>
          </a:lstStyle>
          <a:p>
            <a:pPr lvl="0"/>
            <a:r>
              <a:rPr lang="de-DE" smtClean="0"/>
              <a:t>Textmasterformat bearbeiten</a:t>
            </a:r>
          </a:p>
        </p:txBody>
      </p:sp>
      <p:sp>
        <p:nvSpPr>
          <p:cNvPr id="5" name="Datumsplatzhalter 4"/>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326288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a:prstGeom prst="rect">
            <a:avLst/>
          </a:prstGeo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36"/>
            <a:ext cx="4629150" cy="4873625"/>
          </a:xfrm>
        </p:spPr>
        <p:txBody>
          <a:bodyPr/>
          <a:lstStyle>
            <a:lvl1pPr marL="0" indent="0">
              <a:buNone/>
              <a:defRPr sz="2400"/>
            </a:lvl1pPr>
            <a:lvl2pPr marL="342874"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7" indent="0">
              <a:buNone/>
              <a:defRPr sz="1500"/>
            </a:lvl7pPr>
            <a:lvl8pPr marL="2400120" indent="0">
              <a:buNone/>
              <a:defRPr sz="1500"/>
            </a:lvl8pPr>
            <a:lvl9pPr marL="2742994" indent="0">
              <a:buNone/>
              <a:defRPr sz="1500"/>
            </a:lvl9pPr>
          </a:lstStyle>
          <a:p>
            <a:endParaRPr lang="de-DE"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874" indent="0">
              <a:buNone/>
              <a:defRPr sz="1051"/>
            </a:lvl2pPr>
            <a:lvl3pPr marL="685750" indent="0">
              <a:buNone/>
              <a:defRPr sz="900"/>
            </a:lvl3pPr>
            <a:lvl4pPr marL="1028624" indent="0">
              <a:buNone/>
              <a:defRPr sz="751"/>
            </a:lvl4pPr>
            <a:lvl5pPr marL="1371498" indent="0">
              <a:buNone/>
              <a:defRPr sz="751"/>
            </a:lvl5pPr>
            <a:lvl6pPr marL="1714372" indent="0">
              <a:buNone/>
              <a:defRPr sz="751"/>
            </a:lvl6pPr>
            <a:lvl7pPr marL="2057247" indent="0">
              <a:buNone/>
              <a:defRPr sz="751"/>
            </a:lvl7pPr>
            <a:lvl8pPr marL="2400120" indent="0">
              <a:buNone/>
              <a:defRPr sz="751"/>
            </a:lvl8pPr>
            <a:lvl9pPr marL="2742994" indent="0">
              <a:buNone/>
              <a:defRPr sz="751"/>
            </a:lvl9pPr>
          </a:lstStyle>
          <a:p>
            <a:pPr lvl="0"/>
            <a:r>
              <a:rPr lang="de-DE" smtClean="0"/>
              <a:t>Textmasterformat bearbeiten</a:t>
            </a:r>
          </a:p>
        </p:txBody>
      </p:sp>
      <p:sp>
        <p:nvSpPr>
          <p:cNvPr id="5" name="Datumsplatzhalter 4"/>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2054575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9"/>
            <a:ext cx="7886700" cy="1325563"/>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3997468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6" y="365125"/>
            <a:ext cx="1971675" cy="5811838"/>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2"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0CD0B92-C84A-4BB4-9179-673F98AC1666}" type="datetimeFigureOut">
              <a:rPr lang="de-DE" smtClean="0"/>
              <a:t>11.09.2019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70C1A90-B5E9-4170-97B1-91872B4A6933}" type="slidenum">
              <a:rPr lang="de-DE" smtClean="0"/>
              <a:t>‹Nr.›</a:t>
            </a:fld>
            <a:endParaRPr lang="de-DE" dirty="0"/>
          </a:p>
        </p:txBody>
      </p:sp>
    </p:spTree>
    <p:extLst>
      <p:ext uri="{BB962C8B-B14F-4D97-AF65-F5344CB8AC3E}">
        <p14:creationId xmlns:p14="http://schemas.microsoft.com/office/powerpoint/2010/main" val="139850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34713" y="712801"/>
            <a:ext cx="7585025" cy="743793"/>
          </a:xfrm>
          <a:prstGeom prst="rect">
            <a:avLst/>
          </a:prstGeom>
        </p:spPr>
        <p:txBody>
          <a:bodyPr/>
          <a:lstStyle/>
          <a:p>
            <a:r>
              <a:rPr lang="de-DE" noProof="0" smtClean="0"/>
              <a:t>Titelmasterformat durch Klicken bearbeiten</a:t>
            </a:r>
            <a:endParaRPr lang="de-DE" noProof="0" dirty="0"/>
          </a:p>
        </p:txBody>
      </p:sp>
      <p:sp>
        <p:nvSpPr>
          <p:cNvPr id="3" name="Inhaltsplatzhalter 2"/>
          <p:cNvSpPr>
            <a:spLocks noGrp="1"/>
          </p:cNvSpPr>
          <p:nvPr>
            <p:ph idx="1"/>
          </p:nvPr>
        </p:nvSpPr>
        <p:spPr bwMode="gray">
          <a:xfrm>
            <a:off x="334713" y="1616608"/>
            <a:ext cx="8475793" cy="164147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bwMode="gray"/>
        <p:txBody>
          <a:bodyPr/>
          <a:lstStyle>
            <a:lvl1pPr>
              <a:defRPr/>
            </a:lvl1pPr>
          </a:lstStyle>
          <a:p>
            <a:r>
              <a:rPr lang="de-DE" dirty="0" smtClean="0"/>
              <a:t>Mai 2017</a:t>
            </a:r>
            <a:endParaRPr lang="de-DE" dirty="0"/>
          </a:p>
        </p:txBody>
      </p:sp>
      <p:sp>
        <p:nvSpPr>
          <p:cNvPr id="5" name="Fußzeilenplatzhalter 4"/>
          <p:cNvSpPr>
            <a:spLocks noGrp="1"/>
          </p:cNvSpPr>
          <p:nvPr>
            <p:ph type="ftr" sz="quarter" idx="11"/>
          </p:nvPr>
        </p:nvSpPr>
        <p:spPr bwMode="gray"/>
        <p:txBody>
          <a:bodyPr/>
          <a:lstStyle/>
          <a:p>
            <a:r>
              <a:rPr lang="de-DE" noProof="0" dirty="0"/>
              <a:t>/  </a:t>
            </a:r>
            <a:r>
              <a:rPr lang="de-DE" dirty="0" smtClean="0"/>
              <a:t>Fußballhelden-Bildungsreise 2017</a:t>
            </a:r>
            <a:endParaRPr lang="de-DE"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13"/>
          <p:cNvSpPr>
            <a:spLocks noGrp="1"/>
          </p:cNvSpPr>
          <p:nvPr>
            <p:ph type="body" sz="quarter" idx="16" hasCustomPrompt="1"/>
          </p:nvPr>
        </p:nvSpPr>
        <p:spPr>
          <a:xfrm>
            <a:off x="333632" y="432000"/>
            <a:ext cx="7585878" cy="184666"/>
          </a:xfrm>
        </p:spPr>
        <p:txBody>
          <a:bodyPr/>
          <a:lstStyle>
            <a:lvl1pPr>
              <a:lnSpc>
                <a:spcPct val="100000"/>
              </a:lnSpc>
              <a:spcBef>
                <a:spcPts val="0"/>
              </a:spcBef>
              <a:defRPr sz="900" b="1" u="sng" cap="all" spc="143"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3129499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34713" y="712801"/>
            <a:ext cx="7585025" cy="743793"/>
          </a:xfrm>
          <a:prstGeom prst="rect">
            <a:avLst/>
          </a:prstGeom>
        </p:spPr>
        <p:txBody>
          <a:bodyPr/>
          <a:lstStyle/>
          <a:p>
            <a:r>
              <a:rPr lang="de-DE" noProof="0" smtClean="0"/>
              <a:t>Titelmasterformat durch Klicken bearbeiten</a:t>
            </a:r>
            <a:endParaRPr lang="de-DE" noProof="0" dirty="0"/>
          </a:p>
        </p:txBody>
      </p:sp>
      <p:sp>
        <p:nvSpPr>
          <p:cNvPr id="3" name="Inhaltsplatzhalter 2"/>
          <p:cNvSpPr>
            <a:spLocks noGrp="1"/>
          </p:cNvSpPr>
          <p:nvPr>
            <p:ph idx="1"/>
          </p:nvPr>
        </p:nvSpPr>
        <p:spPr bwMode="gray">
          <a:xfrm>
            <a:off x="334713" y="1616608"/>
            <a:ext cx="8475793" cy="164147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bwMode="gray"/>
        <p:txBody>
          <a:bodyPr/>
          <a:lstStyle>
            <a:lvl1pPr>
              <a:defRPr/>
            </a:lvl1pPr>
          </a:lstStyle>
          <a:p>
            <a:r>
              <a:rPr lang="de-DE" dirty="0" smtClean="0"/>
              <a:t>Mai 2017</a:t>
            </a:r>
            <a:endParaRPr lang="de-DE" dirty="0"/>
          </a:p>
        </p:txBody>
      </p:sp>
      <p:sp>
        <p:nvSpPr>
          <p:cNvPr id="5" name="Fußzeilenplatzhalter 4"/>
          <p:cNvSpPr>
            <a:spLocks noGrp="1"/>
          </p:cNvSpPr>
          <p:nvPr>
            <p:ph type="ftr" sz="quarter" idx="11"/>
          </p:nvPr>
        </p:nvSpPr>
        <p:spPr bwMode="gray"/>
        <p:txBody>
          <a:bodyPr/>
          <a:lstStyle/>
          <a:p>
            <a:r>
              <a:rPr lang="de-DE" noProof="0" dirty="0"/>
              <a:t>/  </a:t>
            </a:r>
            <a:r>
              <a:rPr lang="de-DE" dirty="0" smtClean="0"/>
              <a:t>Fußballhelden-Bildungsreise 2017</a:t>
            </a:r>
            <a:endParaRPr lang="de-DE"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13"/>
          <p:cNvSpPr>
            <a:spLocks noGrp="1"/>
          </p:cNvSpPr>
          <p:nvPr>
            <p:ph type="body" sz="quarter" idx="16" hasCustomPrompt="1"/>
          </p:nvPr>
        </p:nvSpPr>
        <p:spPr>
          <a:xfrm>
            <a:off x="333632" y="432000"/>
            <a:ext cx="7585878" cy="184666"/>
          </a:xfrm>
        </p:spPr>
        <p:txBody>
          <a:bodyPr/>
          <a:lstStyle>
            <a:lvl1pPr>
              <a:lnSpc>
                <a:spcPct val="100000"/>
              </a:lnSpc>
              <a:spcBef>
                <a:spcPts val="0"/>
              </a:spcBef>
              <a:defRPr sz="900" b="1" u="sng" cap="all" spc="143"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2106779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34713" y="712801"/>
            <a:ext cx="7585025" cy="743793"/>
          </a:xfrm>
          <a:prstGeom prst="rect">
            <a:avLst/>
          </a:prstGeom>
        </p:spPr>
        <p:txBody>
          <a:bodyPr/>
          <a:lstStyle/>
          <a:p>
            <a:r>
              <a:rPr lang="de-DE" noProof="0" smtClean="0"/>
              <a:t>Titelmasterformat durch Klicken bearbeiten</a:t>
            </a:r>
            <a:endParaRPr lang="de-DE" noProof="0" dirty="0"/>
          </a:p>
        </p:txBody>
      </p:sp>
      <p:sp>
        <p:nvSpPr>
          <p:cNvPr id="3" name="Inhaltsplatzhalter 2"/>
          <p:cNvSpPr>
            <a:spLocks noGrp="1"/>
          </p:cNvSpPr>
          <p:nvPr>
            <p:ph idx="1"/>
          </p:nvPr>
        </p:nvSpPr>
        <p:spPr bwMode="gray">
          <a:xfrm>
            <a:off x="334713" y="1616608"/>
            <a:ext cx="8475793" cy="164147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bwMode="gray"/>
        <p:txBody>
          <a:bodyPr/>
          <a:lstStyle>
            <a:lvl1pPr>
              <a:defRPr/>
            </a:lvl1pPr>
          </a:lstStyle>
          <a:p>
            <a:r>
              <a:rPr lang="de-DE" dirty="0" smtClean="0"/>
              <a:t>Mai 2017</a:t>
            </a:r>
            <a:endParaRPr lang="de-DE" dirty="0"/>
          </a:p>
        </p:txBody>
      </p:sp>
      <p:sp>
        <p:nvSpPr>
          <p:cNvPr id="5" name="Fußzeilenplatzhalter 4"/>
          <p:cNvSpPr>
            <a:spLocks noGrp="1"/>
          </p:cNvSpPr>
          <p:nvPr>
            <p:ph type="ftr" sz="quarter" idx="11"/>
          </p:nvPr>
        </p:nvSpPr>
        <p:spPr bwMode="gray"/>
        <p:txBody>
          <a:bodyPr/>
          <a:lstStyle/>
          <a:p>
            <a:r>
              <a:rPr lang="de-DE" noProof="0" dirty="0"/>
              <a:t>/  </a:t>
            </a:r>
            <a:r>
              <a:rPr lang="de-DE" dirty="0" smtClean="0"/>
              <a:t>Fußballhelden-Bildungsreise 2017</a:t>
            </a:r>
            <a:endParaRPr lang="de-DE"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13"/>
          <p:cNvSpPr>
            <a:spLocks noGrp="1"/>
          </p:cNvSpPr>
          <p:nvPr>
            <p:ph type="body" sz="quarter" idx="16" hasCustomPrompt="1"/>
          </p:nvPr>
        </p:nvSpPr>
        <p:spPr>
          <a:xfrm>
            <a:off x="333632" y="432000"/>
            <a:ext cx="7585878" cy="184666"/>
          </a:xfrm>
        </p:spPr>
        <p:txBody>
          <a:bodyPr/>
          <a:lstStyle>
            <a:lvl1pPr>
              <a:lnSpc>
                <a:spcPct val="100000"/>
              </a:lnSpc>
              <a:spcBef>
                <a:spcPts val="0"/>
              </a:spcBef>
              <a:defRPr sz="900" b="1" u="sng" cap="all" spc="143"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3428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5727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0124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32700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402506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424350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300914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390261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362246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1865D67A-235A-4CA5-90A5-193ECF4B5563}" type="datetimeFigureOut">
              <a:rPr lang="de-DE" smtClean="0"/>
              <a:t>11.09.2019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0645CBF-EACA-4743-B379-E0B283C8F5C0}" type="slidenum">
              <a:rPr lang="de-DE" smtClean="0"/>
              <a:t>‹Nr.›</a:t>
            </a:fld>
            <a:endParaRPr lang="de-DE" dirty="0"/>
          </a:p>
        </p:txBody>
      </p:sp>
    </p:spTree>
    <p:extLst>
      <p:ext uri="{BB962C8B-B14F-4D97-AF65-F5344CB8AC3E}">
        <p14:creationId xmlns:p14="http://schemas.microsoft.com/office/powerpoint/2010/main" val="7428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B92-C84A-4BB4-9179-673F98AC1666}" type="datetimeFigureOut">
              <a:rPr lang="de-DE" smtClean="0"/>
              <a:t>11.09.2019</a:t>
            </a:fld>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C1A90-B5E9-4170-97B1-91872B4A6933}" type="slidenum">
              <a:rPr lang="de-DE" smtClean="0"/>
              <a:t>‹Nr.›</a:t>
            </a:fld>
            <a:endParaRPr lang="de-DE" dirty="0"/>
          </a:p>
        </p:txBody>
      </p:sp>
      <p:sp>
        <p:nvSpPr>
          <p:cNvPr id="7" name="Rechteck 6"/>
          <p:cNvSpPr/>
          <p:nvPr userDrawn="1"/>
        </p:nvSpPr>
        <p:spPr>
          <a:xfrm>
            <a:off x="0" y="1690688"/>
            <a:ext cx="9144000" cy="5167312"/>
          </a:xfrm>
          <a:prstGeom prst="rect">
            <a:avLst/>
          </a:prstGeom>
          <a:solidFill>
            <a:srgbClr val="E40521"/>
          </a:solidFill>
          <a:ln>
            <a:solidFill>
              <a:srgbClr val="E4052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2700" b="1" dirty="0">
              <a:latin typeface="Arial" panose="020B0604020202020204" pitchFamily="34" charset="0"/>
              <a:cs typeface="Arial" panose="020B0604020202020204" pitchFamily="34" charset="0"/>
            </a:endParaRPr>
          </a:p>
        </p:txBody>
      </p:sp>
      <p:sp>
        <p:nvSpPr>
          <p:cNvPr id="8" name="Rechteck 7"/>
          <p:cNvSpPr/>
          <p:nvPr userDrawn="1"/>
        </p:nvSpPr>
        <p:spPr>
          <a:xfrm>
            <a:off x="0" y="1583882"/>
            <a:ext cx="9144000" cy="106817"/>
          </a:xfrm>
          <a:prstGeom prst="rect">
            <a:avLst/>
          </a:prstGeom>
          <a:solidFill>
            <a:srgbClr val="FFDA00"/>
          </a:solid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1351" dirty="0"/>
          </a:p>
        </p:txBody>
      </p:sp>
      <p:pic>
        <p:nvPicPr>
          <p:cNvPr id="2" name="Grafik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731727" y="296563"/>
            <a:ext cx="3048000" cy="986518"/>
          </a:xfrm>
          <a:prstGeom prst="rect">
            <a:avLst/>
          </a:prstGeom>
        </p:spPr>
      </p:pic>
    </p:spTree>
    <p:extLst>
      <p:ext uri="{BB962C8B-B14F-4D97-AF65-F5344CB8AC3E}">
        <p14:creationId xmlns:p14="http://schemas.microsoft.com/office/powerpoint/2010/main" val="354365133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CD0B92-C84A-4BB4-9179-673F98AC1666}" type="datetimeFigureOut">
              <a:rPr lang="de-DE" smtClean="0"/>
              <a:t>11.09.2019</a:t>
            </a:fld>
            <a:endParaRPr lang="de-DE" dirty="0"/>
          </a:p>
        </p:txBody>
      </p:sp>
      <p:sp>
        <p:nvSpPr>
          <p:cNvPr id="5" name="Fußzeilenplatzhalt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0C1A90-B5E9-4170-97B1-91872B4A6933}" type="slidenum">
              <a:rPr lang="de-DE" smtClean="0"/>
              <a:t>‹Nr.›</a:t>
            </a:fld>
            <a:endParaRPr lang="de-DE" dirty="0"/>
          </a:p>
        </p:txBody>
      </p:sp>
      <p:sp>
        <p:nvSpPr>
          <p:cNvPr id="8" name="Rechteck 7"/>
          <p:cNvSpPr/>
          <p:nvPr userDrawn="1"/>
        </p:nvSpPr>
        <p:spPr>
          <a:xfrm>
            <a:off x="0" y="6238433"/>
            <a:ext cx="9144000" cy="92073"/>
          </a:xfrm>
          <a:prstGeom prst="rect">
            <a:avLst/>
          </a:prstGeom>
          <a:solidFill>
            <a:srgbClr val="FFDA00"/>
          </a:solid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1351" dirty="0"/>
          </a:p>
        </p:txBody>
      </p:sp>
      <p:cxnSp>
        <p:nvCxnSpPr>
          <p:cNvPr id="11" name="Gerader Verbinder 10"/>
          <p:cNvCxnSpPr/>
          <p:nvPr userDrawn="1"/>
        </p:nvCxnSpPr>
        <p:spPr>
          <a:xfrm>
            <a:off x="379643" y="1094020"/>
            <a:ext cx="8385233" cy="15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hteck 6"/>
          <p:cNvSpPr/>
          <p:nvPr userDrawn="1"/>
        </p:nvSpPr>
        <p:spPr>
          <a:xfrm>
            <a:off x="0" y="6311900"/>
            <a:ext cx="9144000" cy="546100"/>
          </a:xfrm>
          <a:prstGeom prst="rect">
            <a:avLst/>
          </a:prstGeom>
          <a:solidFill>
            <a:srgbClr val="E40521"/>
          </a:solidFill>
          <a:ln>
            <a:solidFill>
              <a:srgbClr val="E4052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l"/>
            <a:endParaRPr lang="de-DE" sz="2700" b="1" dirty="0">
              <a:latin typeface="Arial" panose="020B0604020202020204" pitchFamily="34" charset="0"/>
              <a:cs typeface="Arial" panose="020B0604020202020204" pitchFamily="34" charset="0"/>
            </a:endParaRPr>
          </a:p>
        </p:txBody>
      </p:sp>
      <p:sp>
        <p:nvSpPr>
          <p:cNvPr id="10" name="Foliennummernplatzhalter 5"/>
          <p:cNvSpPr txBox="1">
            <a:spLocks/>
          </p:cNvSpPr>
          <p:nvPr userDrawn="1"/>
        </p:nvSpPr>
        <p:spPr>
          <a:xfrm>
            <a:off x="6970264" y="6419403"/>
            <a:ext cx="1794613"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70C1A90-B5E9-4170-97B1-91872B4A6933}" type="slidenum">
              <a:rPr lang="de-DE" sz="1400" smtClean="0">
                <a:solidFill>
                  <a:schemeClr val="bg1"/>
                </a:solidFill>
                <a:latin typeface="Arial" panose="020B0604020202020204" pitchFamily="34" charset="0"/>
                <a:cs typeface="Arial" panose="020B0604020202020204" pitchFamily="34" charset="0"/>
              </a:rPr>
              <a:pPr algn="r"/>
              <a:t>‹Nr.›</a:t>
            </a:fld>
            <a:endParaRPr lang="de-DE" sz="1400" dirty="0">
              <a:solidFill>
                <a:schemeClr val="bg1"/>
              </a:solidFill>
              <a:latin typeface="Arial" panose="020B0604020202020204" pitchFamily="34" charset="0"/>
              <a:cs typeface="Arial" panose="020B0604020202020204" pitchFamily="34" charset="0"/>
            </a:endParaRPr>
          </a:p>
        </p:txBody>
      </p:sp>
      <p:sp>
        <p:nvSpPr>
          <p:cNvPr id="13" name="Foliennummernplatzhalter 5"/>
          <p:cNvSpPr txBox="1">
            <a:spLocks/>
          </p:cNvSpPr>
          <p:nvPr userDrawn="1"/>
        </p:nvSpPr>
        <p:spPr>
          <a:xfrm>
            <a:off x="379132" y="6424622"/>
            <a:ext cx="4057853"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400" dirty="0" smtClean="0">
                <a:solidFill>
                  <a:schemeClr val="bg1"/>
                </a:solidFill>
                <a:latin typeface="Arial" panose="020B0604020202020204" pitchFamily="34" charset="0"/>
                <a:cs typeface="Arial" panose="020B0604020202020204" pitchFamily="34" charset="0"/>
              </a:rPr>
              <a:t>Elternabend im Verein</a:t>
            </a:r>
            <a:endParaRPr lang="de-DE" sz="1400" dirty="0">
              <a:solidFill>
                <a:schemeClr val="bg1"/>
              </a:solidFill>
              <a:latin typeface="Arial" panose="020B0604020202020204" pitchFamily="34" charset="0"/>
              <a:cs typeface="Arial" panose="020B0604020202020204" pitchFamily="34" charset="0"/>
            </a:endParaRPr>
          </a:p>
        </p:txBody>
      </p:sp>
      <p:pic>
        <p:nvPicPr>
          <p:cNvPr id="12" name="Grafik 1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488945" y="228946"/>
            <a:ext cx="2275931" cy="736629"/>
          </a:xfrm>
          <a:prstGeom prst="rect">
            <a:avLst/>
          </a:prstGeom>
        </p:spPr>
      </p:pic>
      <p:sp>
        <p:nvSpPr>
          <p:cNvPr id="14" name="Foliennummernplatzhalter 5"/>
          <p:cNvSpPr txBox="1">
            <a:spLocks/>
          </p:cNvSpPr>
          <p:nvPr userDrawn="1"/>
        </p:nvSpPr>
        <p:spPr>
          <a:xfrm>
            <a:off x="4162121" y="6437850"/>
            <a:ext cx="2558616" cy="32272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400" dirty="0" smtClean="0">
                <a:solidFill>
                  <a:schemeClr val="bg1"/>
                </a:solidFill>
                <a:latin typeface="Arial" panose="020B0604020202020204" pitchFamily="34" charset="0"/>
                <a:cs typeface="Arial" panose="020B0604020202020204" pitchFamily="34" charset="0"/>
              </a:rPr>
              <a:t>© bfv</a:t>
            </a:r>
            <a:r>
              <a:rPr lang="de-DE" sz="1400" baseline="0" dirty="0" smtClean="0">
                <a:solidFill>
                  <a:schemeClr val="bg1"/>
                </a:solidFill>
                <a:latin typeface="Arial" panose="020B0604020202020204" pitchFamily="34" charset="0"/>
                <a:cs typeface="Arial" panose="020B0604020202020204" pitchFamily="34" charset="0"/>
              </a:rPr>
              <a:t> – </a:t>
            </a:r>
            <a:r>
              <a:rPr lang="de-DE" sz="1400" dirty="0" smtClean="0">
                <a:solidFill>
                  <a:schemeClr val="bg1"/>
                </a:solidFill>
                <a:latin typeface="Arial" panose="020B0604020202020204" pitchFamily="34" charset="0"/>
                <a:cs typeface="Arial" panose="020B0604020202020204" pitchFamily="34" charset="0"/>
              </a:rPr>
              <a:t>ag/kdl/sm</a:t>
            </a:r>
            <a:r>
              <a:rPr lang="de-DE" sz="1400" baseline="0" dirty="0" smtClean="0">
                <a:solidFill>
                  <a:schemeClr val="bg1"/>
                </a:solidFill>
                <a:latin typeface="Arial" panose="020B0604020202020204" pitchFamily="34" charset="0"/>
                <a:cs typeface="Arial" panose="020B0604020202020204" pitchFamily="34" charset="0"/>
              </a:rPr>
              <a:t> 26.08.</a:t>
            </a:r>
            <a:r>
              <a:rPr lang="de-DE" sz="1400" dirty="0" smtClean="0">
                <a:solidFill>
                  <a:schemeClr val="bg1"/>
                </a:solidFill>
                <a:latin typeface="Arial" panose="020B0604020202020204" pitchFamily="34" charset="0"/>
                <a:cs typeface="Arial" panose="020B0604020202020204" pitchFamily="34" charset="0"/>
              </a:rPr>
              <a:t>19	</a:t>
            </a:r>
            <a:endParaRPr lang="de-DE" sz="1400" dirty="0">
              <a:solidFill>
                <a:schemeClr val="bg1"/>
              </a:solidFill>
              <a:latin typeface="Arial" panose="020B0604020202020204" pitchFamily="34" charset="0"/>
              <a:cs typeface="Arial" panose="020B0604020202020204" pitchFamily="34" charset="0"/>
            </a:endParaRPr>
          </a:p>
        </p:txBody>
      </p:sp>
      <p:sp>
        <p:nvSpPr>
          <p:cNvPr id="15" name="Ellipse 14"/>
          <p:cNvSpPr/>
          <p:nvPr userDrawn="1"/>
        </p:nvSpPr>
        <p:spPr>
          <a:xfrm>
            <a:off x="116505" y="98630"/>
            <a:ext cx="900100" cy="943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tangle 2"/>
          <p:cNvSpPr txBox="1">
            <a:spLocks noChangeArrowheads="1"/>
          </p:cNvSpPr>
          <p:nvPr userDrawn="1"/>
        </p:nvSpPr>
        <p:spPr bwMode="auto">
          <a:xfrm>
            <a:off x="1017169" y="278650"/>
            <a:ext cx="1664622" cy="630070"/>
          </a:xfrm>
          <a:prstGeom prst="rect">
            <a:avLst/>
          </a:prstGeom>
          <a:solidFill>
            <a:schemeClr val="accent1">
              <a:lumMod val="40000"/>
              <a:lumOff val="60000"/>
            </a:schemeClr>
          </a:solidFill>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de-DE" sz="2600" b="1" kern="0" dirty="0" smtClean="0">
                <a:solidFill>
                  <a:schemeClr val="tx1"/>
                </a:solidFill>
                <a:latin typeface="Arial" panose="020B0604020202020204" pitchFamily="34" charset="0"/>
                <a:cs typeface="Arial" panose="020B0604020202020204" pitchFamily="34" charset="0"/>
              </a:rPr>
              <a:t> </a:t>
            </a:r>
            <a:r>
              <a:rPr lang="de-DE" sz="1800" b="1" kern="0" cap="small" dirty="0" smtClean="0">
                <a:solidFill>
                  <a:schemeClr val="tx1"/>
                </a:solidFill>
                <a:latin typeface="Arial" panose="020B0604020202020204" pitchFamily="34" charset="0"/>
                <a:cs typeface="Arial" panose="020B0604020202020204" pitchFamily="34" charset="0"/>
              </a:rPr>
              <a:t>Vereinsname</a:t>
            </a:r>
          </a:p>
        </p:txBody>
      </p:sp>
      <p:sp>
        <p:nvSpPr>
          <p:cNvPr id="17" name="Textfeld 16"/>
          <p:cNvSpPr txBox="1"/>
          <p:nvPr userDrawn="1"/>
        </p:nvSpPr>
        <p:spPr>
          <a:xfrm>
            <a:off x="116505" y="278650"/>
            <a:ext cx="900100" cy="461665"/>
          </a:xfrm>
          <a:prstGeom prst="rect">
            <a:avLst/>
          </a:prstGeom>
          <a:noFill/>
        </p:spPr>
        <p:txBody>
          <a:bodyPr wrap="square" rtlCol="0">
            <a:spAutoFit/>
          </a:bodyPr>
          <a:lstStyle/>
          <a:p>
            <a:pPr algn="ctr"/>
            <a:r>
              <a:rPr lang="de-DE" sz="1200" dirty="0" smtClean="0"/>
              <a:t>Vereins-logo</a:t>
            </a:r>
            <a:endParaRPr lang="de-DE" dirty="0"/>
          </a:p>
        </p:txBody>
      </p:sp>
    </p:spTree>
    <p:extLst>
      <p:ext uri="{BB962C8B-B14F-4D97-AF65-F5344CB8AC3E}">
        <p14:creationId xmlns:p14="http://schemas.microsoft.com/office/powerpoint/2010/main" val="3473365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4" r:id="rId12"/>
    <p:sldLayoutId id="2147483799" r:id="rId13"/>
    <p:sldLayoutId id="2147483801" r:id="rId14"/>
    <p:sldLayoutId id="2147483802" r:id="rId15"/>
    <p:sldLayoutId id="2147483803" r:id="rId16"/>
  </p:sldLayoutIdLst>
  <p:timing>
    <p:tnLst>
      <p:par>
        <p:cTn id="1" dur="indefinite" restart="never" nodeType="tmRoot"/>
      </p:par>
    </p:tnLst>
  </p:timing>
  <p:txStyles>
    <p:titleStyle>
      <a:lvl1pPr algn="l" defTabSz="68575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14"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7"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5"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e-DE"/>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B8I_FEif1rc"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idx="4294967295"/>
          </p:nvPr>
        </p:nvSpPr>
        <p:spPr bwMode="auto">
          <a:xfrm>
            <a:off x="6014" y="1746398"/>
            <a:ext cx="9144000" cy="1764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Aft>
                <a:spcPts val="1200"/>
              </a:spcAft>
            </a:pPr>
            <a:r>
              <a:rPr lang="de-DE" sz="1800" b="1" dirty="0" smtClean="0">
                <a:solidFill>
                  <a:schemeClr val="bg1"/>
                </a:solidFill>
                <a:latin typeface="Arial" panose="020B0604020202020204" pitchFamily="34" charset="0"/>
                <a:cs typeface="Arial" panose="020B0604020202020204" pitchFamily="34" charset="0"/>
              </a:rPr>
              <a:t/>
            </a:r>
            <a:br>
              <a:rPr lang="de-DE" sz="1800" b="1" dirty="0" smtClean="0">
                <a:solidFill>
                  <a:schemeClr val="bg1"/>
                </a:solidFill>
                <a:latin typeface="Arial" panose="020B0604020202020204" pitchFamily="34" charset="0"/>
                <a:cs typeface="Arial" panose="020B0604020202020204" pitchFamily="34" charset="0"/>
              </a:rPr>
            </a:br>
            <a:r>
              <a:rPr lang="de-DE" sz="3200" b="1" dirty="0">
                <a:solidFill>
                  <a:schemeClr val="bg1"/>
                </a:solidFill>
                <a:latin typeface="Arial" panose="020B0604020202020204" pitchFamily="34" charset="0"/>
                <a:cs typeface="Arial" panose="020B0604020202020204" pitchFamily="34" charset="0"/>
              </a:rPr>
              <a:t>Elternabend </a:t>
            </a:r>
            <a:r>
              <a:rPr lang="de-DE" sz="3200" b="1" dirty="0" smtClean="0">
                <a:solidFill>
                  <a:schemeClr val="bg1"/>
                </a:solidFill>
                <a:latin typeface="Arial" panose="020B0604020202020204" pitchFamily="34" charset="0"/>
                <a:cs typeface="Arial" panose="020B0604020202020204" pitchFamily="34" charset="0"/>
              </a:rPr>
              <a:t>für Mannschaften im Kinderfußball</a:t>
            </a:r>
            <a:br>
              <a:rPr lang="de-DE" sz="3200" b="1" dirty="0" smtClean="0">
                <a:solidFill>
                  <a:schemeClr val="bg1"/>
                </a:solidFill>
                <a:latin typeface="Arial" panose="020B0604020202020204" pitchFamily="34" charset="0"/>
                <a:cs typeface="Arial" panose="020B0604020202020204" pitchFamily="34" charset="0"/>
              </a:rPr>
            </a:br>
            <a:r>
              <a:rPr lang="de-DE" sz="2400" b="1" dirty="0" smtClean="0">
                <a:solidFill>
                  <a:schemeClr val="bg1"/>
                </a:solidFill>
                <a:latin typeface="Arial" panose="020B0604020202020204" pitchFamily="34" charset="0"/>
                <a:cs typeface="Arial" panose="020B0604020202020204" pitchFamily="34" charset="0"/>
              </a:rPr>
              <a:t>(Bambini, F- und E-Jugend)</a:t>
            </a:r>
            <a:br>
              <a:rPr lang="de-DE" sz="2400" b="1" dirty="0" smtClean="0">
                <a:solidFill>
                  <a:schemeClr val="bg1"/>
                </a:solidFill>
                <a:latin typeface="Arial" panose="020B0604020202020204" pitchFamily="34" charset="0"/>
                <a:cs typeface="Arial" panose="020B0604020202020204" pitchFamily="34" charset="0"/>
              </a:rPr>
            </a:br>
            <a:endParaRPr lang="de-DE" sz="3200" b="1" i="1" dirty="0">
              <a:solidFill>
                <a:schemeClr val="bg1"/>
              </a:solidFill>
              <a:latin typeface="Arial" panose="020B0604020202020204" pitchFamily="34" charset="0"/>
              <a:cs typeface="Arial" panose="020B0604020202020204" pitchFamily="34" charset="0"/>
            </a:endParaRPr>
          </a:p>
        </p:txBody>
      </p:sp>
      <p:sp>
        <p:nvSpPr>
          <p:cNvPr id="2" name="Textfeld 1"/>
          <p:cNvSpPr txBox="1"/>
          <p:nvPr/>
        </p:nvSpPr>
        <p:spPr>
          <a:xfrm>
            <a:off x="206515" y="368660"/>
            <a:ext cx="5445605" cy="830997"/>
          </a:xfrm>
          <a:prstGeom prst="rect">
            <a:avLst/>
          </a:prstGeom>
          <a:noFill/>
        </p:spPr>
        <p:txBody>
          <a:bodyPr wrap="square" rtlCol="0">
            <a:spAutoFit/>
          </a:bodyPr>
          <a:lstStyle/>
          <a:p>
            <a:r>
              <a:rPr lang="de-DE" sz="1600" b="1" dirty="0" smtClean="0">
                <a:cs typeface="Arial" panose="020B0604020202020204" pitchFamily="34" charset="0"/>
              </a:rPr>
              <a:t>Datum:</a:t>
            </a:r>
            <a:br>
              <a:rPr lang="de-DE" sz="1600" b="1" dirty="0" smtClean="0">
                <a:cs typeface="Arial" panose="020B0604020202020204" pitchFamily="34" charset="0"/>
              </a:rPr>
            </a:br>
            <a:r>
              <a:rPr lang="de-DE" sz="1600" b="1" dirty="0" smtClean="0">
                <a:cs typeface="Arial" panose="020B0604020202020204" pitchFamily="34" charset="0"/>
              </a:rPr>
              <a:t>Ort:</a:t>
            </a:r>
          </a:p>
          <a:p>
            <a:r>
              <a:rPr lang="de-DE" sz="1600" b="1" dirty="0" smtClean="0">
                <a:cs typeface="Arial" panose="020B0604020202020204" pitchFamily="34" charset="0"/>
              </a:rPr>
              <a:t>Referent:</a:t>
            </a:r>
            <a:endParaRPr lang="de-DE" sz="1600" b="1" dirty="0"/>
          </a:p>
        </p:txBody>
      </p:sp>
      <p:sp>
        <p:nvSpPr>
          <p:cNvPr id="6" name="Titel 1"/>
          <p:cNvSpPr txBox="1">
            <a:spLocks/>
          </p:cNvSpPr>
          <p:nvPr/>
        </p:nvSpPr>
        <p:spPr bwMode="auto">
          <a:xfrm>
            <a:off x="4575788" y="5544235"/>
            <a:ext cx="4574228" cy="1313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1200"/>
              </a:spcAft>
            </a:pPr>
            <a:r>
              <a:rPr lang="de-DE" sz="3200" b="1" i="1" dirty="0" smtClean="0">
                <a:solidFill>
                  <a:schemeClr val="bg1"/>
                </a:solidFill>
                <a:latin typeface="Arial" panose="020B0604020202020204" pitchFamily="34" charset="0"/>
                <a:cs typeface="Arial" panose="020B0604020202020204" pitchFamily="34" charset="0"/>
              </a:rPr>
              <a:t>Herzlich </a:t>
            </a:r>
            <a:br>
              <a:rPr lang="de-DE" sz="3200" b="1" i="1" dirty="0" smtClean="0">
                <a:solidFill>
                  <a:schemeClr val="bg1"/>
                </a:solidFill>
                <a:latin typeface="Arial" panose="020B0604020202020204" pitchFamily="34" charset="0"/>
                <a:cs typeface="Arial" panose="020B0604020202020204" pitchFamily="34" charset="0"/>
              </a:rPr>
            </a:br>
            <a:r>
              <a:rPr lang="de-DE" sz="3200" b="1" i="1" dirty="0" smtClean="0">
                <a:solidFill>
                  <a:schemeClr val="bg1"/>
                </a:solidFill>
                <a:latin typeface="Arial" panose="020B0604020202020204" pitchFamily="34" charset="0"/>
                <a:cs typeface="Arial" panose="020B0604020202020204" pitchFamily="34" charset="0"/>
              </a:rPr>
              <a:t>willkommen!</a:t>
            </a:r>
            <a:endParaRPr lang="de-DE" sz="3200" b="1" i="1" dirty="0">
              <a:solidFill>
                <a:schemeClr val="bg1"/>
              </a:solidFill>
              <a:latin typeface="Arial" panose="020B0604020202020204" pitchFamily="34" charset="0"/>
              <a:cs typeface="Arial" panose="020B0604020202020204" pitchFamily="34" charset="0"/>
            </a:endParaRPr>
          </a:p>
        </p:txBody>
      </p:sp>
      <p:sp>
        <p:nvSpPr>
          <p:cNvPr id="4" name="Rechteck 3"/>
          <p:cNvSpPr/>
          <p:nvPr/>
        </p:nvSpPr>
        <p:spPr>
          <a:xfrm>
            <a:off x="4575788" y="4020306"/>
            <a:ext cx="4574227" cy="1200329"/>
          </a:xfrm>
          <a:prstGeom prst="rect">
            <a:avLst/>
          </a:prstGeom>
        </p:spPr>
        <p:txBody>
          <a:bodyPr wrap="square">
            <a:spAutoFit/>
          </a:bodyPr>
          <a:lstStyle/>
          <a:p>
            <a:pPr algn="ctr"/>
            <a:r>
              <a:rPr lang="de-DE" sz="3600" b="1" dirty="0">
                <a:solidFill>
                  <a:schemeClr val="bg1"/>
                </a:solidFill>
                <a:cs typeface="Arial" panose="020B0604020202020204" pitchFamily="34" charset="0"/>
              </a:rPr>
              <a:t>TSV </a:t>
            </a:r>
            <a:r>
              <a:rPr lang="de-DE" sz="3600" b="1" dirty="0" smtClean="0">
                <a:solidFill>
                  <a:schemeClr val="bg1"/>
                </a:solidFill>
                <a:cs typeface="Arial" panose="020B0604020202020204" pitchFamily="34" charset="0"/>
              </a:rPr>
              <a:t>Musterverein</a:t>
            </a:r>
          </a:p>
          <a:p>
            <a:pPr algn="ctr"/>
            <a:r>
              <a:rPr lang="de-DE" sz="3600" b="1" dirty="0" smtClean="0">
                <a:solidFill>
                  <a:srgbClr val="00B050"/>
                </a:solidFill>
                <a:cs typeface="Arial" panose="020B0604020202020204" pitchFamily="34" charset="0"/>
              </a:rPr>
              <a:t>[E2-Jugend]</a:t>
            </a:r>
            <a:endParaRPr lang="de-DE" sz="3600" dirty="0">
              <a:solidFill>
                <a:srgbClr val="00B050"/>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55" y="3834045"/>
            <a:ext cx="3915436" cy="2610290"/>
          </a:xfrm>
          <a:prstGeom prst="rect">
            <a:avLst/>
          </a:prstGeom>
        </p:spPr>
      </p:pic>
    </p:spTree>
    <p:extLst>
      <p:ext uri="{BB962C8B-B14F-4D97-AF65-F5344CB8AC3E}">
        <p14:creationId xmlns:p14="http://schemas.microsoft.com/office/powerpoint/2010/main" val="2450547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1416441" y="1321377"/>
            <a:ext cx="709870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de-DE"/>
            </a:defPPr>
            <a:lvl1pPr>
              <a:defRPr b="1">
                <a:solidFill>
                  <a:schemeClr val="accent2"/>
                </a:solidFill>
                <a:cs typeface="Arial" panose="020B0604020202020204" pitchFamily="34" charset="0"/>
              </a:defRPr>
            </a:lvl1pPr>
          </a:lstStyle>
          <a:p>
            <a:pPr>
              <a:spcAft>
                <a:spcPts val="1200"/>
              </a:spcAft>
            </a:pPr>
            <a:r>
              <a:rPr lang="de-DE" altLang="de-DE" sz="2000" dirty="0" smtClean="0">
                <a:solidFill>
                  <a:srgbClr val="FF0000"/>
                </a:solidFill>
              </a:rPr>
              <a:t>Fußball fördert eure Kinder auf vielfältige Weise</a:t>
            </a:r>
          </a:p>
          <a:p>
            <a:pPr marL="214313" indent="-214313">
              <a:buFont typeface="Arial" panose="020B0604020202020204" pitchFamily="34" charset="0"/>
              <a:buChar char="•"/>
            </a:pPr>
            <a:endParaRPr lang="de-DE" dirty="0"/>
          </a:p>
          <a:p>
            <a:pPr marL="214313" indent="-214313">
              <a:buFont typeface="Arial" panose="020B0604020202020204" pitchFamily="34" charset="0"/>
              <a:buChar char="•"/>
            </a:pPr>
            <a:endParaRPr lang="de-DE" dirty="0"/>
          </a:p>
          <a:p>
            <a:pPr marL="214313" indent="-214313">
              <a:buFont typeface="Arial" panose="020B0604020202020204" pitchFamily="34" charset="0"/>
              <a:buChar char="•"/>
            </a:pPr>
            <a:endParaRPr lang="de-DE" dirty="0"/>
          </a:p>
          <a:p>
            <a:endParaRPr lang="de-DE" altLang="de-DE" dirty="0">
              <a:solidFill>
                <a:schemeClr val="tx1"/>
              </a:solidFill>
            </a:endParaRPr>
          </a:p>
        </p:txBody>
      </p:sp>
      <p:sp>
        <p:nvSpPr>
          <p:cNvPr id="22"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17" name="Textfeld 16"/>
          <p:cNvSpPr txBox="1"/>
          <p:nvPr/>
        </p:nvSpPr>
        <p:spPr>
          <a:xfrm>
            <a:off x="297777" y="5091346"/>
            <a:ext cx="4517903" cy="1038746"/>
          </a:xfrm>
          <a:prstGeom prst="rect">
            <a:avLst/>
          </a:prstGeom>
          <a:noFill/>
        </p:spPr>
        <p:txBody>
          <a:bodyPr wrap="none" rtlCol="0">
            <a:spAutoFit/>
          </a:bodyPr>
          <a:lstStyle/>
          <a:p>
            <a:r>
              <a:rPr lang="de-DE" b="1" dirty="0" smtClean="0">
                <a:solidFill>
                  <a:schemeClr val="accent2"/>
                </a:solidFill>
                <a:cs typeface="Arial" panose="020B0604020202020204" pitchFamily="34" charset="0"/>
              </a:rPr>
              <a:t>Körperliche </a:t>
            </a:r>
            <a:r>
              <a:rPr lang="de-DE" b="1" dirty="0">
                <a:solidFill>
                  <a:schemeClr val="accent2"/>
                </a:solidFill>
                <a:cs typeface="Arial" panose="020B0604020202020204" pitchFamily="34" charset="0"/>
              </a:rPr>
              <a:t>Entwicklung</a:t>
            </a:r>
          </a:p>
          <a:p>
            <a:endParaRPr lang="de-DE" sz="750" b="1" dirty="0">
              <a:cs typeface="Arial" panose="020B0604020202020204" pitchFamily="34" charset="0"/>
            </a:endParaRPr>
          </a:p>
          <a:p>
            <a:pPr marL="214313" indent="-214313">
              <a:buFont typeface="Arial" panose="020B0604020202020204" pitchFamily="34" charset="0"/>
              <a:buChar char="•"/>
            </a:pPr>
            <a:r>
              <a:rPr lang="de-DE" dirty="0">
                <a:cs typeface="Arial" panose="020B0604020202020204" pitchFamily="34" charset="0"/>
              </a:rPr>
              <a:t>Fähigkeiten und Fertigkeiten verbessern</a:t>
            </a:r>
          </a:p>
          <a:p>
            <a:pPr marL="214313" indent="-214313">
              <a:buFont typeface="Arial" panose="020B0604020202020204" pitchFamily="34" charset="0"/>
              <a:buChar char="•"/>
            </a:pPr>
            <a:r>
              <a:rPr lang="de-DE" dirty="0">
                <a:cs typeface="Arial" panose="020B0604020202020204" pitchFamily="34" charset="0"/>
              </a:rPr>
              <a:t>Bewegungen ausprobieren</a:t>
            </a:r>
          </a:p>
        </p:txBody>
      </p:sp>
      <p:sp>
        <p:nvSpPr>
          <p:cNvPr id="19" name="Textfeld 18"/>
          <p:cNvSpPr txBox="1"/>
          <p:nvPr/>
        </p:nvSpPr>
        <p:spPr>
          <a:xfrm>
            <a:off x="5382090" y="5091346"/>
            <a:ext cx="4282519" cy="1315745"/>
          </a:xfrm>
          <a:prstGeom prst="rect">
            <a:avLst/>
          </a:prstGeom>
          <a:noFill/>
        </p:spPr>
        <p:txBody>
          <a:bodyPr wrap="square" rtlCol="0">
            <a:spAutoFit/>
          </a:bodyPr>
          <a:lstStyle/>
          <a:p>
            <a:r>
              <a:rPr lang="de-DE" b="1" dirty="0" smtClean="0">
                <a:solidFill>
                  <a:schemeClr val="accent2"/>
                </a:solidFill>
                <a:cs typeface="Arial" panose="020B0604020202020204" pitchFamily="34" charset="0"/>
              </a:rPr>
              <a:t>Soziale </a:t>
            </a:r>
            <a:r>
              <a:rPr lang="de-DE" b="1" dirty="0">
                <a:solidFill>
                  <a:schemeClr val="accent2"/>
                </a:solidFill>
                <a:cs typeface="Arial" panose="020B0604020202020204" pitchFamily="34" charset="0"/>
              </a:rPr>
              <a:t>Entwicklung</a:t>
            </a:r>
          </a:p>
          <a:p>
            <a:endParaRPr lang="de-DE" sz="750" b="1" dirty="0">
              <a:cs typeface="Arial" panose="020B0604020202020204" pitchFamily="34" charset="0"/>
            </a:endParaRPr>
          </a:p>
          <a:p>
            <a:pPr marL="214313" indent="-214313">
              <a:buFont typeface="Arial" panose="020B0604020202020204" pitchFamily="34" charset="0"/>
              <a:buChar char="•"/>
            </a:pPr>
            <a:r>
              <a:rPr lang="de-DE" dirty="0">
                <a:cs typeface="Arial" panose="020B0604020202020204" pitchFamily="34" charset="0"/>
              </a:rPr>
              <a:t>Miteinander spielen und reden </a:t>
            </a:r>
          </a:p>
          <a:p>
            <a:pPr marL="214313" indent="-214313">
              <a:buFont typeface="Arial" panose="020B0604020202020204" pitchFamily="34" charset="0"/>
              <a:buChar char="•"/>
            </a:pPr>
            <a:r>
              <a:rPr lang="de-DE" dirty="0">
                <a:cs typeface="Arial" panose="020B0604020202020204" pitchFamily="34" charset="0"/>
              </a:rPr>
              <a:t>Sich helfen, fair sein</a:t>
            </a:r>
          </a:p>
          <a:p>
            <a:pPr marL="214313" indent="-214313">
              <a:buFont typeface="Arial" panose="020B0604020202020204" pitchFamily="34" charset="0"/>
              <a:buChar char="•"/>
            </a:pPr>
            <a:endParaRPr lang="de-DE" dirty="0">
              <a:cs typeface="Arial" panose="020B0604020202020204" pitchFamily="34" charset="0"/>
            </a:endParaRPr>
          </a:p>
        </p:txBody>
      </p:sp>
      <p:pic>
        <p:nvPicPr>
          <p:cNvPr id="20" name="Grafik 19"/>
          <p:cNvPicPr>
            <a:picLocks noChangeAspect="1"/>
          </p:cNvPicPr>
          <p:nvPr/>
        </p:nvPicPr>
        <p:blipFill rotWithShape="1">
          <a:blip r:embed="rId3">
            <a:extLst>
              <a:ext uri="{28A0092B-C50C-407E-A947-70E740481C1C}">
                <a14:useLocalDpi xmlns:a14="http://schemas.microsoft.com/office/drawing/2010/main" val="0"/>
              </a:ext>
            </a:extLst>
          </a:blip>
          <a:srcRect l="30082" t="26450" r="36016" b="31490"/>
          <a:stretch/>
        </p:blipFill>
        <p:spPr>
          <a:xfrm>
            <a:off x="2281716" y="2106953"/>
            <a:ext cx="3199712" cy="2977189"/>
          </a:xfrm>
          <a:prstGeom prst="rect">
            <a:avLst/>
          </a:prstGeom>
        </p:spPr>
      </p:pic>
      <p:sp>
        <p:nvSpPr>
          <p:cNvPr id="13" name="Textfeld 12"/>
          <p:cNvSpPr txBox="1"/>
          <p:nvPr/>
        </p:nvSpPr>
        <p:spPr>
          <a:xfrm>
            <a:off x="4645950" y="1937420"/>
            <a:ext cx="4517903" cy="1038746"/>
          </a:xfrm>
          <a:prstGeom prst="rect">
            <a:avLst/>
          </a:prstGeom>
          <a:noFill/>
        </p:spPr>
        <p:txBody>
          <a:bodyPr wrap="none" rtlCol="0">
            <a:spAutoFit/>
          </a:bodyPr>
          <a:lstStyle/>
          <a:p>
            <a:r>
              <a:rPr lang="de-DE" b="1" dirty="0" smtClean="0">
                <a:solidFill>
                  <a:schemeClr val="accent2"/>
                </a:solidFill>
                <a:cs typeface="Arial" panose="020B0604020202020204" pitchFamily="34" charset="0"/>
              </a:rPr>
              <a:t>Emotionale/Psychische </a:t>
            </a:r>
            <a:r>
              <a:rPr lang="de-DE" b="1" dirty="0">
                <a:solidFill>
                  <a:schemeClr val="accent2"/>
                </a:solidFill>
                <a:cs typeface="Arial" panose="020B0604020202020204" pitchFamily="34" charset="0"/>
              </a:rPr>
              <a:t>Entwicklung</a:t>
            </a:r>
          </a:p>
          <a:p>
            <a:pPr marL="214313" indent="-214313">
              <a:buFont typeface="Arial" panose="020B0604020202020204" pitchFamily="34" charset="0"/>
              <a:buChar char="•"/>
            </a:pPr>
            <a:endParaRPr lang="de-DE" sz="750" dirty="0">
              <a:cs typeface="Arial" panose="020B0604020202020204" pitchFamily="34" charset="0"/>
            </a:endParaRPr>
          </a:p>
          <a:p>
            <a:pPr marL="214313" indent="-214313">
              <a:buFont typeface="Arial" panose="020B0604020202020204" pitchFamily="34" charset="0"/>
              <a:buChar char="•"/>
            </a:pPr>
            <a:r>
              <a:rPr lang="de-DE" dirty="0">
                <a:cs typeface="Arial" panose="020B0604020202020204" pitchFamily="34" charset="0"/>
              </a:rPr>
              <a:t>Gefühle und Wünsche ausdrücken</a:t>
            </a:r>
          </a:p>
          <a:p>
            <a:pPr marL="214313" indent="-214313">
              <a:buFont typeface="Arial" panose="020B0604020202020204" pitchFamily="34" charset="0"/>
              <a:buChar char="•"/>
            </a:pPr>
            <a:r>
              <a:rPr lang="de-DE" dirty="0">
                <a:cs typeface="Arial" panose="020B0604020202020204" pitchFamily="34" charset="0"/>
              </a:rPr>
              <a:t>Selbstbewusst </a:t>
            </a:r>
            <a:r>
              <a:rPr lang="de-DE" dirty="0" smtClean="0">
                <a:cs typeface="Arial" panose="020B0604020202020204" pitchFamily="34" charset="0"/>
              </a:rPr>
              <a:t>werden, Ängste </a:t>
            </a:r>
            <a:r>
              <a:rPr lang="de-DE" dirty="0">
                <a:cs typeface="Arial" panose="020B0604020202020204" pitchFamily="34" charset="0"/>
              </a:rPr>
              <a:t>abbauen</a:t>
            </a:r>
          </a:p>
        </p:txBody>
      </p:sp>
      <p:sp>
        <p:nvSpPr>
          <p:cNvPr id="12" name="Textfeld 11"/>
          <p:cNvSpPr txBox="1"/>
          <p:nvPr/>
        </p:nvSpPr>
        <p:spPr>
          <a:xfrm>
            <a:off x="180308" y="1950995"/>
            <a:ext cx="4192509" cy="1038746"/>
          </a:xfrm>
          <a:prstGeom prst="rect">
            <a:avLst/>
          </a:prstGeom>
          <a:noFill/>
        </p:spPr>
        <p:txBody>
          <a:bodyPr wrap="square" rtlCol="0">
            <a:spAutoFit/>
          </a:bodyPr>
          <a:lstStyle/>
          <a:p>
            <a:r>
              <a:rPr lang="de-DE" b="1" dirty="0" smtClean="0">
                <a:solidFill>
                  <a:schemeClr val="accent2"/>
                </a:solidFill>
                <a:cs typeface="Arial" panose="020B0604020202020204" pitchFamily="34" charset="0"/>
              </a:rPr>
              <a:t>Geistige </a:t>
            </a:r>
            <a:r>
              <a:rPr lang="de-DE" b="1" dirty="0">
                <a:solidFill>
                  <a:schemeClr val="accent2"/>
                </a:solidFill>
                <a:cs typeface="Arial" panose="020B0604020202020204" pitchFamily="34" charset="0"/>
              </a:rPr>
              <a:t>Entwicklung</a:t>
            </a:r>
          </a:p>
          <a:p>
            <a:endParaRPr lang="de-DE" sz="750" b="1" dirty="0">
              <a:cs typeface="Arial" panose="020B0604020202020204" pitchFamily="34" charset="0"/>
            </a:endParaRPr>
          </a:p>
          <a:p>
            <a:pPr marL="214313" indent="-214313">
              <a:buFont typeface="Arial" panose="020B0604020202020204" pitchFamily="34" charset="0"/>
              <a:buChar char="•"/>
            </a:pPr>
            <a:r>
              <a:rPr lang="de-DE" dirty="0">
                <a:cs typeface="Arial" panose="020B0604020202020204" pitchFamily="34" charset="0"/>
              </a:rPr>
              <a:t>Regeln </a:t>
            </a:r>
            <a:r>
              <a:rPr lang="de-DE" dirty="0" smtClean="0">
                <a:cs typeface="Arial" panose="020B0604020202020204" pitchFamily="34" charset="0"/>
              </a:rPr>
              <a:t>kennenlernen</a:t>
            </a:r>
            <a:endParaRPr lang="de-DE" dirty="0">
              <a:cs typeface="Arial" panose="020B0604020202020204" pitchFamily="34" charset="0"/>
            </a:endParaRPr>
          </a:p>
          <a:p>
            <a:pPr marL="214313" indent="-214313">
              <a:buFont typeface="Arial" panose="020B0604020202020204" pitchFamily="34" charset="0"/>
              <a:buChar char="•"/>
            </a:pPr>
            <a:r>
              <a:rPr lang="de-DE" dirty="0" smtClean="0">
                <a:cs typeface="Arial" panose="020B0604020202020204" pitchFamily="34" charset="0"/>
              </a:rPr>
              <a:t>Sich ausdrücken können</a:t>
            </a:r>
          </a:p>
        </p:txBody>
      </p:sp>
    </p:spTree>
    <p:extLst>
      <p:ext uri="{BB962C8B-B14F-4D97-AF65-F5344CB8AC3E}">
        <p14:creationId xmlns:p14="http://schemas.microsoft.com/office/powerpoint/2010/main" val="135846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l="32564" t="45807" r="26024" b="2351"/>
          <a:stretch/>
        </p:blipFill>
        <p:spPr>
          <a:xfrm>
            <a:off x="2414350" y="1289320"/>
            <a:ext cx="6480720" cy="4838682"/>
          </a:xfrm>
          <a:prstGeom prst="rect">
            <a:avLst/>
          </a:prstGeom>
        </p:spPr>
      </p:pic>
      <p:sp>
        <p:nvSpPr>
          <p:cNvPr id="12" name="Rectangle 2"/>
          <p:cNvSpPr txBox="1">
            <a:spLocks noChangeArrowheads="1"/>
          </p:cNvSpPr>
          <p:nvPr/>
        </p:nvSpPr>
        <p:spPr bwMode="auto">
          <a:xfrm>
            <a:off x="206515" y="2483895"/>
            <a:ext cx="6081617" cy="1800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spcAft>
                <a:spcPts val="600"/>
              </a:spcAft>
              <a:tabLst>
                <a:tab pos="449263" algn="l"/>
              </a:tabLst>
            </a:pPr>
            <a: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t>Die Grundlage für </a:t>
            </a:r>
            <a:b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br>
            <a: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t>unser Training </a:t>
            </a:r>
            <a:b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br>
            <a: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t>und Spiel:</a:t>
            </a:r>
          </a:p>
          <a:p>
            <a:pPr lvl="0" algn="l">
              <a:spcAft>
                <a:spcPts val="600"/>
              </a:spcAft>
              <a:tabLst>
                <a:tab pos="449263" algn="l"/>
              </a:tabLst>
            </a:pPr>
            <a:endPar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endParaRPr>
          </a:p>
          <a:p>
            <a:pPr lvl="0" algn="l">
              <a:tabLst>
                <a:tab pos="449263" algn="l"/>
              </a:tabLst>
            </a:pPr>
            <a:r>
              <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rPr>
              <a:t>Die zehn goldenen </a:t>
            </a:r>
            <a:br>
              <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rPr>
            </a:br>
            <a:r>
              <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rPr>
              <a:t>Regeln im </a:t>
            </a:r>
            <a:br>
              <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rPr>
            </a:br>
            <a:r>
              <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rPr>
              <a:t>Kinderfußball</a:t>
            </a:r>
            <a:endParaRPr lang="de-DE" altLang="de-DE" sz="18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909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74469" y="6025342"/>
            <a:ext cx="1900844" cy="4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sz="2094" dirty="0"/>
          </a:p>
        </p:txBody>
      </p:sp>
      <p:sp>
        <p:nvSpPr>
          <p:cNvPr id="29699" name="Rectangle 3"/>
          <p:cNvSpPr>
            <a:spLocks noChangeArrowheads="1"/>
          </p:cNvSpPr>
          <p:nvPr/>
        </p:nvSpPr>
        <p:spPr bwMode="auto">
          <a:xfrm>
            <a:off x="3164378" y="6025342"/>
            <a:ext cx="2815244" cy="4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sz="2094" dirty="0"/>
          </a:p>
        </p:txBody>
      </p:sp>
      <p:sp>
        <p:nvSpPr>
          <p:cNvPr id="1032196" name="Text Box 4"/>
          <p:cNvSpPr txBox="1">
            <a:spLocks noChangeArrowheads="1"/>
          </p:cNvSpPr>
          <p:nvPr/>
        </p:nvSpPr>
        <p:spPr bwMode="auto">
          <a:xfrm>
            <a:off x="3716905" y="2033845"/>
            <a:ext cx="5265608" cy="352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Kinder </a:t>
            </a:r>
            <a:r>
              <a:rPr lang="de-DE" altLang="de-DE" sz="1600" b="0" dirty="0">
                <a:latin typeface="Arial" panose="020B0604020202020204" pitchFamily="34" charset="0"/>
              </a:rPr>
              <a:t>von 3 bis 6 Jahren. </a:t>
            </a:r>
            <a:endParaRPr lang="de-DE" altLang="de-DE" sz="1600" b="0" dirty="0" smtClean="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a:solidFill>
                  <a:srgbClr val="00B050"/>
                </a:solidFill>
                <a:latin typeface="Arial" panose="020B0604020202020204" pitchFamily="34" charset="0"/>
              </a:rPr>
              <a:t>Jahrgänge 2012 bis </a:t>
            </a:r>
            <a:r>
              <a:rPr lang="de-DE" altLang="de-DE" sz="1600" b="0" dirty="0" smtClean="0">
                <a:solidFill>
                  <a:srgbClr val="00B050"/>
                </a:solidFill>
                <a:latin typeface="Arial" panose="020B0604020202020204" pitchFamily="34" charset="0"/>
              </a:rPr>
              <a:t>2015 (in der </a:t>
            </a:r>
            <a:r>
              <a:rPr lang="de-DE" altLang="de-DE" sz="1600" b="0" dirty="0">
                <a:solidFill>
                  <a:srgbClr val="00B050"/>
                </a:solidFill>
                <a:latin typeface="Arial" panose="020B0604020202020204" pitchFamily="34" charset="0"/>
              </a:rPr>
              <a:t>S</a:t>
            </a:r>
            <a:r>
              <a:rPr lang="de-DE" altLang="de-DE" sz="1600" b="0" dirty="0" smtClean="0">
                <a:solidFill>
                  <a:srgbClr val="00B050"/>
                </a:solidFill>
                <a:latin typeface="Arial" panose="020B0604020202020204" pitchFamily="34" charset="0"/>
              </a:rPr>
              <a:t>aison 2019-20)</a:t>
            </a:r>
            <a:r>
              <a:rPr lang="de-DE" altLang="de-DE" sz="1600" b="0" dirty="0">
                <a:solidFill>
                  <a:srgbClr val="00B050"/>
                </a:solidFill>
                <a:latin typeface="Arial" panose="020B0604020202020204" pitchFamily="34" charset="0"/>
              </a:rPr>
              <a:t> </a:t>
            </a:r>
            <a:endParaRPr lang="de-DE" altLang="de-DE" sz="1600" b="0" dirty="0" smtClean="0">
              <a:solidFill>
                <a:srgbClr val="00B050"/>
              </a:solidFill>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ältester </a:t>
            </a:r>
            <a:r>
              <a:rPr lang="de-DE" altLang="de-DE" sz="1600" b="0" dirty="0">
                <a:latin typeface="Arial" panose="020B0604020202020204" pitchFamily="34" charset="0"/>
              </a:rPr>
              <a:t>Jahrgang </a:t>
            </a:r>
            <a:r>
              <a:rPr lang="de-DE" altLang="de-DE" sz="1600" b="0" dirty="0" smtClean="0">
                <a:latin typeface="Arial" panose="020B0604020202020204" pitchFamily="34" charset="0"/>
              </a:rPr>
              <a:t>spielberechtigt bei F-Jugend</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Spielfeste mit Fußballspielen 4-gegen-4 ohne </a:t>
            </a:r>
            <a:r>
              <a:rPr lang="de-DE" altLang="de-DE" sz="1600" b="0" dirty="0">
                <a:latin typeface="Arial" panose="020B0604020202020204" pitchFamily="34" charset="0"/>
              </a:rPr>
              <a:t>Torwart und </a:t>
            </a:r>
            <a:r>
              <a:rPr lang="de-DE" altLang="de-DE" sz="1600" b="0" dirty="0" smtClean="0">
                <a:latin typeface="Arial" panose="020B0604020202020204" pitchFamily="34" charset="0"/>
              </a:rPr>
              <a:t>weiteren Spielaufgaben (Spielstraße)</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Organisation </a:t>
            </a:r>
            <a:r>
              <a:rPr lang="de-DE" altLang="de-DE" sz="1600" b="0" dirty="0">
                <a:latin typeface="Arial" panose="020B0604020202020204" pitchFamily="34" charset="0"/>
              </a:rPr>
              <a:t>durch Vereine oder </a:t>
            </a:r>
            <a:r>
              <a:rPr lang="de-DE" altLang="de-DE" sz="1600" b="0" dirty="0" smtClean="0">
                <a:latin typeface="Arial" panose="020B0604020202020204" pitchFamily="34" charset="0"/>
              </a:rPr>
              <a:t>Fußballkreis</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keine Turniere</a:t>
            </a: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keine Spielerpässe</a:t>
            </a: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weitere </a:t>
            </a:r>
            <a:r>
              <a:rPr lang="de-DE" altLang="de-DE" sz="1600" b="0" dirty="0">
                <a:latin typeface="Arial" panose="020B0604020202020204" pitchFamily="34" charset="0"/>
              </a:rPr>
              <a:t>I</a:t>
            </a:r>
            <a:r>
              <a:rPr lang="de-DE" altLang="de-DE" sz="1600" b="0" dirty="0" smtClean="0">
                <a:latin typeface="Arial" panose="020B0604020202020204" pitchFamily="34" charset="0"/>
              </a:rPr>
              <a:t>nformationen in den Bambini-Richtlinien</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endParaRPr lang="de-DE" altLang="de-DE" sz="1600" b="0" dirty="0">
              <a:latin typeface="Arial" panose="020B0604020202020204" pitchFamily="34" charset="0"/>
            </a:endParaRP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30082" t="26450" r="36016" b="31490"/>
          <a:stretch/>
        </p:blipFill>
        <p:spPr>
          <a:xfrm>
            <a:off x="281716" y="2518935"/>
            <a:ext cx="3199712" cy="2977189"/>
          </a:xfrm>
          <a:prstGeom prst="rect">
            <a:avLst/>
          </a:prstGeom>
        </p:spPr>
      </p:pic>
      <p:sp>
        <p:nvSpPr>
          <p:cNvPr id="7" name="Rectangle 2"/>
          <p:cNvSpPr txBox="1">
            <a:spLocks noChangeArrowheads="1"/>
          </p:cNvSpPr>
          <p:nvPr/>
        </p:nvSpPr>
        <p:spPr bwMode="auto">
          <a:xfrm>
            <a:off x="264553" y="1281216"/>
            <a:ext cx="8627950" cy="7540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spcAft>
                <a:spcPts val="600"/>
              </a:spcAft>
              <a:tabLst>
                <a:tab pos="449263" algn="l"/>
              </a:tabLst>
            </a:pPr>
            <a:r>
              <a:rPr lang="de-DE" altLang="de-DE" sz="2000" b="1" dirty="0" smtClean="0">
                <a:solidFill>
                  <a:srgbClr val="FF0000"/>
                </a:solidFill>
                <a:latin typeface="Arial" panose="020B0604020202020204" pitchFamily="34" charset="0"/>
                <a:ea typeface="Arial" panose="020B0604020202020204" pitchFamily="34" charset="0"/>
                <a:cs typeface="Arial" panose="020B0604020202020204" pitchFamily="34" charset="0"/>
              </a:rPr>
              <a:t>So spielen die einzelnen Altersgruppen im Kinderfußball</a:t>
            </a:r>
            <a:endPar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endParaRPr>
          </a:p>
          <a:p>
            <a:pPr lvl="0" algn="l">
              <a:tabLst>
                <a:tab pos="449263" algn="l"/>
              </a:tabLst>
            </a:pPr>
            <a:r>
              <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rPr>
              <a:t>Bambini – Kinder im Vorschulalter</a:t>
            </a:r>
            <a:endParaRPr lang="de-DE" altLang="de-DE" sz="18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8" name="Rechteck 7"/>
          <p:cNvSpPr/>
          <p:nvPr/>
        </p:nvSpPr>
        <p:spPr>
          <a:xfrm>
            <a:off x="3661359" y="5391401"/>
            <a:ext cx="4636526" cy="369332"/>
          </a:xfrm>
          <a:prstGeom prst="rect">
            <a:avLst/>
          </a:prstGeom>
        </p:spPr>
        <p:txBody>
          <a:bodyPr wrap="none">
            <a:spAutoFit/>
          </a:bodyPr>
          <a:lstStyle/>
          <a:p>
            <a:pPr marL="534988" lvl="1" indent="-261938">
              <a:spcBef>
                <a:spcPts val="0"/>
              </a:spcBef>
              <a:spcAft>
                <a:spcPts val="300"/>
              </a:spcAft>
              <a:buFont typeface="Courier New" panose="02070309020205020404" pitchFamily="49" charset="0"/>
              <a:buChar char="o"/>
              <a:tabLst>
                <a:tab pos="449263" algn="l"/>
              </a:tabLst>
            </a:pPr>
            <a:r>
              <a:rPr lang="de-DE" altLang="de-DE" dirty="0" smtClean="0">
                <a:solidFill>
                  <a:srgbClr val="00B050"/>
                </a:solidFill>
              </a:rPr>
              <a:t>Jahrgänge in anderen Saisons ändern</a:t>
            </a:r>
            <a:endParaRPr lang="de-DE" altLang="de-DE" dirty="0">
              <a:solidFill>
                <a:srgbClr val="00B050"/>
              </a:solidFill>
            </a:endParaRPr>
          </a:p>
        </p:txBody>
      </p:sp>
    </p:spTree>
    <p:extLst>
      <p:ext uri="{BB962C8B-B14F-4D97-AF65-F5344CB8AC3E}">
        <p14:creationId xmlns:p14="http://schemas.microsoft.com/office/powerpoint/2010/main" val="11078421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74469" y="6025342"/>
            <a:ext cx="1900844" cy="4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sz="2094" dirty="0"/>
          </a:p>
        </p:txBody>
      </p:sp>
      <p:sp>
        <p:nvSpPr>
          <p:cNvPr id="29699" name="Rectangle 3"/>
          <p:cNvSpPr>
            <a:spLocks noChangeArrowheads="1"/>
          </p:cNvSpPr>
          <p:nvPr/>
        </p:nvSpPr>
        <p:spPr bwMode="auto">
          <a:xfrm>
            <a:off x="3164378" y="6025342"/>
            <a:ext cx="2815244" cy="4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sz="2094" dirty="0"/>
          </a:p>
        </p:txBody>
      </p:sp>
      <p:sp>
        <p:nvSpPr>
          <p:cNvPr id="1032196" name="Text Box 4"/>
          <p:cNvSpPr txBox="1">
            <a:spLocks noChangeArrowheads="1"/>
          </p:cNvSpPr>
          <p:nvPr/>
        </p:nvSpPr>
        <p:spPr bwMode="auto">
          <a:xfrm>
            <a:off x="274928" y="2073472"/>
            <a:ext cx="8869072" cy="365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Kinder </a:t>
            </a:r>
            <a:r>
              <a:rPr lang="de-DE" altLang="de-DE" sz="1600" b="0" dirty="0">
                <a:latin typeface="Arial" panose="020B0604020202020204" pitchFamily="34" charset="0"/>
              </a:rPr>
              <a:t>von 6 bis 8 Jahren (die beiden Jahrgänge über den Bambini</a:t>
            </a:r>
            <a:r>
              <a:rPr lang="de-DE" altLang="de-DE" sz="1600" b="0" dirty="0" smtClean="0">
                <a:latin typeface="Arial" panose="020B0604020202020204" pitchFamily="34" charset="0"/>
              </a:rPr>
              <a:t>) </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a:solidFill>
                  <a:srgbClr val="00B050"/>
                </a:solidFill>
                <a:latin typeface="Arial" panose="020B0604020202020204" pitchFamily="34" charset="0"/>
              </a:rPr>
              <a:t>Jahrgänge 2010 und 2011 (sowie von den Bambini: Jahrgang 2012</a:t>
            </a:r>
            <a:r>
              <a:rPr lang="de-DE" altLang="de-DE" sz="1600" b="0" dirty="0" smtClean="0">
                <a:solidFill>
                  <a:srgbClr val="00B050"/>
                </a:solidFill>
                <a:latin typeface="Arial" panose="020B0604020202020204" pitchFamily="34" charset="0"/>
              </a:rPr>
              <a:t>) in der Saison 2019-20</a:t>
            </a:r>
            <a:endParaRPr lang="de-DE" altLang="de-DE" sz="1600" b="0" dirty="0">
              <a:solidFill>
                <a:srgbClr val="00B050"/>
              </a:solidFill>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beide </a:t>
            </a:r>
            <a:r>
              <a:rPr lang="de-DE" altLang="de-DE" sz="1600" b="0" dirty="0">
                <a:latin typeface="Arial" panose="020B0604020202020204" pitchFamily="34" charset="0"/>
              </a:rPr>
              <a:t>Jahrgänge </a:t>
            </a:r>
            <a:r>
              <a:rPr lang="de-DE" altLang="de-DE" sz="1600" b="0" dirty="0" smtClean="0">
                <a:latin typeface="Arial" panose="020B0604020202020204" pitchFamily="34" charset="0"/>
              </a:rPr>
              <a:t>spielberechtigt </a:t>
            </a:r>
            <a:r>
              <a:rPr lang="de-DE" altLang="de-DE" sz="1600" b="0" dirty="0">
                <a:latin typeface="Arial" panose="020B0604020202020204" pitchFamily="34" charset="0"/>
              </a:rPr>
              <a:t>bei </a:t>
            </a:r>
            <a:r>
              <a:rPr lang="de-DE" altLang="de-DE" sz="1600" b="0" dirty="0" smtClean="0">
                <a:latin typeface="Arial" panose="020B0604020202020204" pitchFamily="34" charset="0"/>
              </a:rPr>
              <a:t>der E-Jugend</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5-gegen-5-Spieltage mit </a:t>
            </a:r>
            <a:r>
              <a:rPr lang="de-DE" altLang="de-DE" sz="1600" b="0" dirty="0" smtClean="0">
                <a:latin typeface="Arial" panose="020B0604020202020204" pitchFamily="34" charset="0"/>
              </a:rPr>
              <a:t>Torwart und 4-gegen-4-Spieltage </a:t>
            </a:r>
            <a:r>
              <a:rPr lang="de-DE" altLang="de-DE" sz="1600" b="0" dirty="0">
                <a:latin typeface="Arial" panose="020B0604020202020204" pitchFamily="34" charset="0"/>
              </a:rPr>
              <a:t>ohne </a:t>
            </a:r>
            <a:r>
              <a:rPr lang="de-DE" altLang="de-DE" sz="1600" b="0" dirty="0" smtClean="0">
                <a:latin typeface="Arial" panose="020B0604020202020204" pitchFamily="34" charset="0"/>
              </a:rPr>
              <a:t/>
            </a:r>
            <a:br>
              <a:rPr lang="de-DE" altLang="de-DE" sz="1600" b="0" dirty="0" smtClean="0">
                <a:latin typeface="Arial" panose="020B0604020202020204" pitchFamily="34" charset="0"/>
              </a:rPr>
            </a:br>
            <a:r>
              <a:rPr lang="de-DE" altLang="de-DE" sz="1600" b="0" dirty="0" smtClean="0">
                <a:latin typeface="Arial" panose="020B0604020202020204" pitchFamily="34" charset="0"/>
              </a:rPr>
              <a:t>Torwart </a:t>
            </a:r>
            <a:r>
              <a:rPr lang="de-DE" altLang="de-DE" sz="1600" b="0" dirty="0">
                <a:latin typeface="Arial" panose="020B0604020202020204" pitchFamily="34" charset="0"/>
              </a:rPr>
              <a:t>mit wechselnden Teams</a:t>
            </a: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weitere Spielformen, z. B. 3-gegen-3 auf vier Tore</a:t>
            </a: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Organisation durch </a:t>
            </a:r>
            <a:r>
              <a:rPr lang="de-DE" altLang="de-DE" sz="1600" b="0" dirty="0" smtClean="0">
                <a:latin typeface="Arial" panose="020B0604020202020204" pitchFamily="34" charset="0"/>
              </a:rPr>
              <a:t>Fußballkreise</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keine Turniere</a:t>
            </a: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keine Spielerpässe, außer bei Einsatz in der E-Jugend</a:t>
            </a: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w</a:t>
            </a:r>
            <a:r>
              <a:rPr lang="de-DE" altLang="de-DE" sz="1600" b="0" dirty="0" smtClean="0">
                <a:latin typeface="Arial" panose="020B0604020202020204" pitchFamily="34" charset="0"/>
              </a:rPr>
              <a:t>eitere Informationen in den F-Junioren-Richtlinien</a:t>
            </a:r>
            <a:endParaRPr lang="de-DE" altLang="de-DE" sz="1600" b="0" dirty="0">
              <a:latin typeface="Arial" panose="020B0604020202020204" pitchFamily="34" charset="0"/>
            </a:endParaRPr>
          </a:p>
        </p:txBody>
      </p:sp>
      <p:sp>
        <p:nvSpPr>
          <p:cNvPr id="8" name="Rectangle 2"/>
          <p:cNvSpPr txBox="1">
            <a:spLocks noChangeArrowheads="1"/>
          </p:cNvSpPr>
          <p:nvPr/>
        </p:nvSpPr>
        <p:spPr bwMode="auto">
          <a:xfrm>
            <a:off x="1553693" y="1145221"/>
            <a:ext cx="6081617" cy="35017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tabLst>
                <a:tab pos="449263" algn="l"/>
              </a:tabLst>
            </a:pPr>
            <a:endParaRPr lang="de-DE" altLang="de-DE" sz="2400" b="1"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3" name="Rechteck 2"/>
          <p:cNvSpPr/>
          <p:nvPr/>
        </p:nvSpPr>
        <p:spPr>
          <a:xfrm>
            <a:off x="206515" y="1298273"/>
            <a:ext cx="8280920" cy="754053"/>
          </a:xfrm>
          <a:prstGeom prst="rect">
            <a:avLst/>
          </a:prstGeom>
        </p:spPr>
        <p:txBody>
          <a:bodyPr wrap="square">
            <a:spAutoFit/>
          </a:bodyPr>
          <a:lstStyle/>
          <a:p>
            <a:pPr lvl="0">
              <a:spcAft>
                <a:spcPts val="600"/>
              </a:spcAft>
              <a:tabLst>
                <a:tab pos="449263" algn="l"/>
              </a:tabLst>
            </a:pPr>
            <a:r>
              <a:rPr lang="de-DE" altLang="de-DE" sz="2000" b="1" dirty="0">
                <a:solidFill>
                  <a:srgbClr val="FF0000"/>
                </a:solidFill>
                <a:ea typeface="Arial" panose="020B0604020202020204" pitchFamily="34" charset="0"/>
                <a:cs typeface="Arial" panose="020B0604020202020204" pitchFamily="34" charset="0"/>
              </a:rPr>
              <a:t>So spielen die einzelnen Altersgruppen im Kinderfußball</a:t>
            </a:r>
          </a:p>
          <a:p>
            <a:pPr>
              <a:tabLst>
                <a:tab pos="449263" algn="l"/>
              </a:tabLst>
            </a:pPr>
            <a:r>
              <a:rPr lang="de-DE" altLang="de-DE" b="1" dirty="0" smtClean="0">
                <a:solidFill>
                  <a:srgbClr val="3F3F3F"/>
                </a:solidFill>
                <a:ea typeface="Arial" panose="020B0604020202020204" pitchFamily="34" charset="0"/>
                <a:cs typeface="Arial" panose="020B0604020202020204" pitchFamily="34" charset="0"/>
              </a:rPr>
              <a:t>F-Jugend</a:t>
            </a:r>
            <a:endParaRPr lang="de-DE" altLang="de-DE" b="1" dirty="0">
              <a:ea typeface="Arial" panose="020B0604020202020204" pitchFamily="34" charset="0"/>
              <a:cs typeface="Arial" panose="020B0604020202020204" pitchFamily="34" charset="0"/>
            </a:endParaRPr>
          </a:p>
        </p:txBody>
      </p:sp>
      <p:sp>
        <p:nvSpPr>
          <p:cNvPr id="9" name="Rechteck 8"/>
          <p:cNvSpPr/>
          <p:nvPr/>
        </p:nvSpPr>
        <p:spPr>
          <a:xfrm>
            <a:off x="6650466" y="2798930"/>
            <a:ext cx="2475276" cy="923330"/>
          </a:xfrm>
          <a:prstGeom prst="rect">
            <a:avLst/>
          </a:prstGeom>
        </p:spPr>
        <p:txBody>
          <a:bodyPr wrap="square">
            <a:spAutoFit/>
          </a:bodyPr>
          <a:lstStyle/>
          <a:p>
            <a:pPr marL="534988" lvl="1" indent="-261938">
              <a:spcBef>
                <a:spcPts val="0"/>
              </a:spcBef>
              <a:spcAft>
                <a:spcPts val="300"/>
              </a:spcAft>
              <a:buFont typeface="Courier New" panose="02070309020205020404" pitchFamily="49" charset="0"/>
              <a:buChar char="o"/>
              <a:tabLst>
                <a:tab pos="449263" algn="l"/>
              </a:tabLst>
            </a:pPr>
            <a:r>
              <a:rPr lang="de-DE" altLang="de-DE" dirty="0" smtClean="0">
                <a:solidFill>
                  <a:srgbClr val="00B050"/>
                </a:solidFill>
              </a:rPr>
              <a:t>Jahrgänge in anderen Saisons ändern</a:t>
            </a:r>
            <a:endParaRPr lang="de-DE" altLang="de-DE" dirty="0">
              <a:solidFill>
                <a:srgbClr val="00B050"/>
              </a:solidFill>
            </a:endParaRPr>
          </a:p>
        </p:txBody>
      </p:sp>
    </p:spTree>
    <p:extLst>
      <p:ext uri="{BB962C8B-B14F-4D97-AF65-F5344CB8AC3E}">
        <p14:creationId xmlns:p14="http://schemas.microsoft.com/office/powerpoint/2010/main" val="14112388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74469" y="6025342"/>
            <a:ext cx="1900844" cy="4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sz="2094" dirty="0"/>
          </a:p>
        </p:txBody>
      </p:sp>
      <p:sp>
        <p:nvSpPr>
          <p:cNvPr id="29699" name="Rectangle 3"/>
          <p:cNvSpPr>
            <a:spLocks noChangeArrowheads="1"/>
          </p:cNvSpPr>
          <p:nvPr/>
        </p:nvSpPr>
        <p:spPr bwMode="auto">
          <a:xfrm>
            <a:off x="3164378" y="6025342"/>
            <a:ext cx="2815244" cy="4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Comic Sans MS" panose="030F0702030302020204" pitchFamily="66" charset="0"/>
              </a:defRPr>
            </a:lvl1pPr>
            <a:lvl2pPr marL="742950" indent="-285750">
              <a:defRPr sz="2400" b="1">
                <a:solidFill>
                  <a:schemeClr val="tx1"/>
                </a:solidFill>
                <a:latin typeface="Comic Sans MS" panose="030F0702030302020204" pitchFamily="66" charset="0"/>
              </a:defRPr>
            </a:lvl2pPr>
            <a:lvl3pPr marL="1143000" indent="-228600">
              <a:defRPr sz="2400" b="1">
                <a:solidFill>
                  <a:schemeClr val="tx1"/>
                </a:solidFill>
                <a:latin typeface="Comic Sans MS" panose="030F0702030302020204" pitchFamily="66" charset="0"/>
              </a:defRPr>
            </a:lvl3pPr>
            <a:lvl4pPr marL="1600200" indent="-228600">
              <a:defRPr sz="2400" b="1">
                <a:solidFill>
                  <a:schemeClr val="tx1"/>
                </a:solidFill>
                <a:latin typeface="Comic Sans MS" panose="030F0702030302020204" pitchFamily="66" charset="0"/>
              </a:defRPr>
            </a:lvl4pPr>
            <a:lvl5pPr marL="2057400" indent="-228600">
              <a:defRPr sz="24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defRPr>
            </a:lvl9pPr>
          </a:lstStyle>
          <a:p>
            <a:endParaRPr lang="de-DE" altLang="de-DE" sz="2094" dirty="0"/>
          </a:p>
        </p:txBody>
      </p:sp>
      <p:sp>
        <p:nvSpPr>
          <p:cNvPr id="1032196" name="Text Box 4"/>
          <p:cNvSpPr txBox="1">
            <a:spLocks noChangeArrowheads="1"/>
          </p:cNvSpPr>
          <p:nvPr/>
        </p:nvSpPr>
        <p:spPr bwMode="auto">
          <a:xfrm>
            <a:off x="274928" y="2049663"/>
            <a:ext cx="8582250" cy="340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Kinder </a:t>
            </a:r>
            <a:r>
              <a:rPr lang="de-DE" altLang="de-DE" sz="1600" b="0" dirty="0">
                <a:latin typeface="Arial" panose="020B0604020202020204" pitchFamily="34" charset="0"/>
              </a:rPr>
              <a:t>von 8 bis 10 </a:t>
            </a:r>
            <a:r>
              <a:rPr lang="de-DE" altLang="de-DE" sz="1600" b="0" dirty="0" smtClean="0">
                <a:latin typeface="Arial" panose="020B0604020202020204" pitchFamily="34" charset="0"/>
              </a:rPr>
              <a:t>Jahren (die </a:t>
            </a:r>
            <a:r>
              <a:rPr lang="de-DE" altLang="de-DE" sz="1600" b="0" dirty="0">
                <a:latin typeface="Arial" panose="020B0604020202020204" pitchFamily="34" charset="0"/>
              </a:rPr>
              <a:t>beiden Jahrgänge über der </a:t>
            </a:r>
            <a:r>
              <a:rPr lang="de-DE" altLang="de-DE" sz="1600" b="0" dirty="0" smtClean="0">
                <a:latin typeface="Arial" panose="020B0604020202020204" pitchFamily="34" charset="0"/>
              </a:rPr>
              <a:t>F-Jugend</a:t>
            </a:r>
            <a:r>
              <a:rPr lang="de-DE" altLang="de-DE" sz="1600" b="0" dirty="0">
                <a:latin typeface="Arial" panose="020B0604020202020204" pitchFamily="34" charset="0"/>
              </a:rPr>
              <a:t>)</a:t>
            </a:r>
          </a:p>
          <a:p>
            <a:pPr marL="342900" indent="-342900">
              <a:spcBef>
                <a:spcPct val="50000"/>
              </a:spcBef>
              <a:buSzPct val="100000"/>
              <a:buFont typeface="Arial" panose="020B0604020202020204" pitchFamily="34" charset="0"/>
              <a:buChar char="•"/>
            </a:pPr>
            <a:r>
              <a:rPr lang="de-DE" altLang="de-DE" sz="1600" b="0" dirty="0">
                <a:solidFill>
                  <a:srgbClr val="00B050"/>
                </a:solidFill>
                <a:latin typeface="Arial" panose="020B0604020202020204" pitchFamily="34" charset="0"/>
              </a:rPr>
              <a:t>Jahrgänge 2008 und 2009 (dazu Jahrgänge 2010 und  2011 aus der F-Jugend</a:t>
            </a:r>
            <a:r>
              <a:rPr lang="de-DE" altLang="de-DE" sz="1600" b="0" dirty="0" smtClean="0">
                <a:solidFill>
                  <a:srgbClr val="00B050"/>
                </a:solidFill>
                <a:latin typeface="Arial" panose="020B0604020202020204" pitchFamily="34" charset="0"/>
              </a:rPr>
              <a:t>) in der Saison 2019-20</a:t>
            </a:r>
            <a:endParaRPr lang="de-DE" altLang="de-DE" sz="1600" b="0" dirty="0">
              <a:solidFill>
                <a:srgbClr val="00B050"/>
              </a:solidFill>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beide </a:t>
            </a:r>
            <a:r>
              <a:rPr lang="de-DE" altLang="de-DE" sz="1600" b="0" dirty="0">
                <a:latin typeface="Arial" panose="020B0604020202020204" pitchFamily="34" charset="0"/>
              </a:rPr>
              <a:t>Jahrgänge </a:t>
            </a:r>
            <a:r>
              <a:rPr lang="de-DE" altLang="de-DE" sz="1600" b="0" dirty="0" smtClean="0">
                <a:latin typeface="Arial" panose="020B0604020202020204" pitchFamily="34" charset="0"/>
              </a:rPr>
              <a:t>spielberechtigt bei der D-Jugend</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smtClean="0">
                <a:latin typeface="Arial" panose="020B0604020202020204" pitchFamily="34" charset="0"/>
              </a:rPr>
              <a:t>7-gegen-7-Einzelspiele </a:t>
            </a:r>
            <a:r>
              <a:rPr lang="de-DE" altLang="de-DE" sz="1600" b="0" dirty="0">
                <a:latin typeface="Arial" panose="020B0604020202020204" pitchFamily="34" charset="0"/>
              </a:rPr>
              <a:t>mit Torwart</a:t>
            </a: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5-gegen-5 Spieltage mit Torwart und 3-gegen-3-Spieltage ohne </a:t>
            </a:r>
            <a:r>
              <a:rPr lang="de-DE" altLang="de-DE" sz="1600" b="0" dirty="0" smtClean="0">
                <a:latin typeface="Arial" panose="020B0604020202020204" pitchFamily="34" charset="0"/>
              </a:rPr>
              <a:t>Torwart mit wechselnden Teams</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Organisation durch </a:t>
            </a:r>
            <a:r>
              <a:rPr lang="de-DE" altLang="de-DE" sz="1600" b="0" dirty="0" smtClean="0">
                <a:latin typeface="Arial" panose="020B0604020202020204" pitchFamily="34" charset="0"/>
              </a:rPr>
              <a:t>Fußballkreise</a:t>
            </a:r>
            <a:endParaRPr lang="de-DE" altLang="de-DE" sz="1600" b="0" dirty="0">
              <a:latin typeface="Arial" panose="020B0604020202020204" pitchFamily="34" charset="0"/>
            </a:endParaRP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Spielerpässe</a:t>
            </a:r>
          </a:p>
          <a:p>
            <a:pPr marL="342900" indent="-342900">
              <a:spcBef>
                <a:spcPct val="50000"/>
              </a:spcBef>
              <a:buSzPct val="100000"/>
              <a:buFont typeface="Arial" panose="020B0604020202020204" pitchFamily="34" charset="0"/>
              <a:buChar char="•"/>
            </a:pPr>
            <a:r>
              <a:rPr lang="de-DE" altLang="de-DE" sz="1600" b="0" dirty="0">
                <a:latin typeface="Arial" panose="020B0604020202020204" pitchFamily="34" charset="0"/>
              </a:rPr>
              <a:t>w</a:t>
            </a:r>
            <a:r>
              <a:rPr lang="de-DE" altLang="de-DE" sz="1600" b="0" dirty="0" smtClean="0">
                <a:latin typeface="Arial" panose="020B0604020202020204" pitchFamily="34" charset="0"/>
              </a:rPr>
              <a:t>eitere Informationen in den Richtlinien </a:t>
            </a:r>
            <a:r>
              <a:rPr lang="de-DE" altLang="de-DE" sz="1600" b="0" dirty="0">
                <a:latin typeface="Arial" panose="020B0604020202020204" pitchFamily="34" charset="0"/>
              </a:rPr>
              <a:t>für Kleinfeldspiele</a:t>
            </a:r>
          </a:p>
        </p:txBody>
      </p:sp>
      <p:sp>
        <p:nvSpPr>
          <p:cNvPr id="8" name="Rectangle 2"/>
          <p:cNvSpPr txBox="1">
            <a:spLocks noChangeArrowheads="1"/>
          </p:cNvSpPr>
          <p:nvPr/>
        </p:nvSpPr>
        <p:spPr bwMode="auto">
          <a:xfrm>
            <a:off x="1553693" y="1145221"/>
            <a:ext cx="6081617" cy="35017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tabLst>
                <a:tab pos="449263" algn="l"/>
              </a:tabLst>
            </a:pPr>
            <a:endParaRPr lang="de-DE" altLang="de-DE" sz="2400" b="1"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3" name="Rechteck 2"/>
          <p:cNvSpPr/>
          <p:nvPr/>
        </p:nvSpPr>
        <p:spPr>
          <a:xfrm>
            <a:off x="206515" y="1298273"/>
            <a:ext cx="8280920" cy="754053"/>
          </a:xfrm>
          <a:prstGeom prst="rect">
            <a:avLst/>
          </a:prstGeom>
        </p:spPr>
        <p:txBody>
          <a:bodyPr wrap="square">
            <a:spAutoFit/>
          </a:bodyPr>
          <a:lstStyle/>
          <a:p>
            <a:pPr lvl="0">
              <a:spcAft>
                <a:spcPts val="600"/>
              </a:spcAft>
              <a:tabLst>
                <a:tab pos="449263" algn="l"/>
              </a:tabLst>
            </a:pPr>
            <a:r>
              <a:rPr lang="de-DE" altLang="de-DE" sz="2000" b="1" dirty="0">
                <a:solidFill>
                  <a:srgbClr val="FF0000"/>
                </a:solidFill>
                <a:ea typeface="Arial" panose="020B0604020202020204" pitchFamily="34" charset="0"/>
                <a:cs typeface="Arial" panose="020B0604020202020204" pitchFamily="34" charset="0"/>
              </a:rPr>
              <a:t>So spielen die einzelnen Altersgruppen im Kinderfußball</a:t>
            </a:r>
          </a:p>
          <a:p>
            <a:pPr>
              <a:tabLst>
                <a:tab pos="449263" algn="l"/>
              </a:tabLst>
            </a:pPr>
            <a:r>
              <a:rPr lang="de-DE" altLang="de-DE" b="1" dirty="0" smtClean="0">
                <a:solidFill>
                  <a:srgbClr val="3F3F3F"/>
                </a:solidFill>
                <a:ea typeface="Arial" panose="020B0604020202020204" pitchFamily="34" charset="0"/>
                <a:cs typeface="Arial" panose="020B0604020202020204" pitchFamily="34" charset="0"/>
              </a:rPr>
              <a:t>E-Jugend (Juniorinnen/Junioren)</a:t>
            </a:r>
            <a:endParaRPr lang="de-DE" altLang="de-DE" b="1" dirty="0">
              <a:ea typeface="Arial" panose="020B0604020202020204" pitchFamily="34" charset="0"/>
              <a:cs typeface="Arial" panose="020B0604020202020204" pitchFamily="34" charset="0"/>
            </a:endParaRPr>
          </a:p>
        </p:txBody>
      </p:sp>
      <p:sp>
        <p:nvSpPr>
          <p:cNvPr id="9" name="Textfeld 8"/>
          <p:cNvSpPr txBox="1"/>
          <p:nvPr/>
        </p:nvSpPr>
        <p:spPr>
          <a:xfrm>
            <a:off x="6300509" y="5697031"/>
            <a:ext cx="2287293" cy="338554"/>
          </a:xfrm>
          <a:prstGeom prst="rect">
            <a:avLst/>
          </a:prstGeom>
          <a:noFill/>
        </p:spPr>
        <p:txBody>
          <a:bodyPr wrap="none" rtlCol="0">
            <a:spAutoFit/>
          </a:bodyPr>
          <a:lstStyle/>
          <a:p>
            <a:r>
              <a:rPr lang="de-DE" sz="1600" dirty="0" smtClean="0">
                <a:solidFill>
                  <a:srgbClr val="00B0F0"/>
                </a:solidFill>
                <a:cs typeface="Arial" panose="020B0604020202020204" pitchFamily="34" charset="0"/>
              </a:rPr>
              <a:t>Evtl. Video Minifußball*</a:t>
            </a:r>
            <a:endParaRPr lang="de-DE" sz="1600" dirty="0">
              <a:solidFill>
                <a:srgbClr val="00B0F0"/>
              </a:solidFill>
              <a:cs typeface="Arial" panose="020B0604020202020204" pitchFamily="34" charset="0"/>
            </a:endParaRPr>
          </a:p>
        </p:txBody>
      </p:sp>
      <p:sp>
        <p:nvSpPr>
          <p:cNvPr id="10" name="Rechteck 9"/>
          <p:cNvSpPr/>
          <p:nvPr/>
        </p:nvSpPr>
        <p:spPr>
          <a:xfrm>
            <a:off x="6650466" y="2798930"/>
            <a:ext cx="2475276" cy="923330"/>
          </a:xfrm>
          <a:prstGeom prst="rect">
            <a:avLst/>
          </a:prstGeom>
        </p:spPr>
        <p:txBody>
          <a:bodyPr wrap="square">
            <a:spAutoFit/>
          </a:bodyPr>
          <a:lstStyle/>
          <a:p>
            <a:pPr marL="534988" lvl="1" indent="-261938">
              <a:spcBef>
                <a:spcPts val="0"/>
              </a:spcBef>
              <a:spcAft>
                <a:spcPts val="300"/>
              </a:spcAft>
              <a:buFont typeface="Courier New" panose="02070309020205020404" pitchFamily="49" charset="0"/>
              <a:buChar char="o"/>
              <a:tabLst>
                <a:tab pos="449263" algn="l"/>
              </a:tabLst>
            </a:pPr>
            <a:r>
              <a:rPr lang="de-DE" altLang="de-DE" dirty="0" smtClean="0">
                <a:solidFill>
                  <a:srgbClr val="00B050"/>
                </a:solidFill>
              </a:rPr>
              <a:t>Jahrgänge in anderen Saisons ändern</a:t>
            </a:r>
            <a:endParaRPr lang="de-DE" altLang="de-DE" dirty="0">
              <a:solidFill>
                <a:srgbClr val="00B050"/>
              </a:solidFill>
            </a:endParaRPr>
          </a:p>
        </p:txBody>
      </p:sp>
    </p:spTree>
    <p:extLst>
      <p:ext uri="{BB962C8B-B14F-4D97-AF65-F5344CB8AC3E}">
        <p14:creationId xmlns:p14="http://schemas.microsoft.com/office/powerpoint/2010/main" val="16407364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67433" y="1280826"/>
            <a:ext cx="8400022" cy="41395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spcAft>
                <a:spcPts val="1200"/>
              </a:spcAft>
              <a:tabLst>
                <a:tab pos="449263" algn="l"/>
              </a:tabLst>
            </a:pPr>
            <a:r>
              <a:rPr lang="de-DE" altLang="de-DE" sz="2000" b="1" dirty="0" smtClean="0">
                <a:solidFill>
                  <a:srgbClr val="FF0000"/>
                </a:solidFill>
                <a:latin typeface="Arial" panose="020B0604020202020204" pitchFamily="34" charset="0"/>
                <a:ea typeface="Arial" panose="020B0604020202020204" pitchFamily="34" charset="0"/>
                <a:cs typeface="Arial" panose="020B0604020202020204" pitchFamily="34" charset="0"/>
              </a:rPr>
              <a:t>So verläuft unsere Saison</a:t>
            </a:r>
          </a:p>
          <a:p>
            <a:pPr marL="342900" indent="-342900" algn="l">
              <a:spcBef>
                <a:spcPts val="0"/>
              </a:spcBef>
              <a:spcAft>
                <a:spcPts val="600"/>
              </a:spcAft>
              <a:buSzPct val="100000"/>
              <a:buFont typeface="Arial" panose="020B0604020202020204" pitchFamily="34" charset="0"/>
              <a:buChar char="•"/>
            </a:pPr>
            <a:r>
              <a:rPr lang="de-DE" altLang="de-DE" sz="1800" b="1" dirty="0" smtClean="0">
                <a:solidFill>
                  <a:schemeClr val="tx1"/>
                </a:solidFill>
                <a:latin typeface="Arial" panose="020B0604020202020204" pitchFamily="34" charset="0"/>
              </a:rPr>
              <a:t>Saisonvorbereitung:</a:t>
            </a:r>
          </a:p>
          <a:p>
            <a:pPr marL="625475" lvl="1" indent="-265113" algn="l">
              <a:spcBef>
                <a:spcPts val="0"/>
              </a:spcBef>
              <a:spcAft>
                <a:spcPts val="6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Trainingstermine:</a:t>
            </a:r>
          </a:p>
          <a:p>
            <a:pPr marL="625475" lvl="1" indent="-265113" algn="l">
              <a:spcBef>
                <a:spcPts val="0"/>
              </a:spcBef>
              <a:spcAft>
                <a:spcPts val="12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Vorbereitungsspiele:</a:t>
            </a:r>
            <a:endParaRPr lang="de-DE" altLang="de-DE" sz="1800" dirty="0">
              <a:solidFill>
                <a:schemeClr val="tx1"/>
              </a:solidFill>
              <a:latin typeface="Arial" panose="020B0604020202020204" pitchFamily="34" charset="0"/>
            </a:endParaRPr>
          </a:p>
          <a:p>
            <a:pPr marL="342900" indent="-342900" algn="l">
              <a:spcBef>
                <a:spcPts val="0"/>
              </a:spcBef>
              <a:spcAft>
                <a:spcPts val="600"/>
              </a:spcAft>
              <a:buSzPct val="100000"/>
              <a:buFont typeface="Arial" panose="020B0604020202020204" pitchFamily="34" charset="0"/>
              <a:buChar char="•"/>
            </a:pPr>
            <a:r>
              <a:rPr lang="de-DE" altLang="de-DE" sz="1800" b="1" dirty="0">
                <a:solidFill>
                  <a:schemeClr val="tx1"/>
                </a:solidFill>
                <a:latin typeface="Arial" panose="020B0604020202020204" pitchFamily="34" charset="0"/>
              </a:rPr>
              <a:t>Ablauf der </a:t>
            </a:r>
            <a:r>
              <a:rPr lang="de-DE" altLang="de-DE" sz="1800" b="1" dirty="0" smtClean="0">
                <a:solidFill>
                  <a:schemeClr val="tx1"/>
                </a:solidFill>
                <a:latin typeface="Arial" panose="020B0604020202020204" pitchFamily="34" charset="0"/>
              </a:rPr>
              <a:t>Saison:</a:t>
            </a:r>
          </a:p>
          <a:p>
            <a:pPr marL="625475" lvl="1" indent="-265113" algn="l">
              <a:spcBef>
                <a:spcPts val="0"/>
              </a:spcBef>
              <a:spcAft>
                <a:spcPts val="6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Trainingstermine:</a:t>
            </a:r>
            <a:endParaRPr lang="de-DE" altLang="de-DE" sz="1800" dirty="0">
              <a:solidFill>
                <a:schemeClr val="tx1"/>
              </a:solidFill>
              <a:latin typeface="Arial" panose="020B0604020202020204" pitchFamily="34" charset="0"/>
            </a:endParaRPr>
          </a:p>
          <a:p>
            <a:pPr marL="625475" lvl="1" indent="-265113" algn="l">
              <a:spcBef>
                <a:spcPts val="0"/>
              </a:spcBef>
              <a:spcAft>
                <a:spcPts val="6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unsere Staffel:</a:t>
            </a:r>
          </a:p>
          <a:p>
            <a:pPr marL="625475" lvl="1" indent="-265113" algn="l">
              <a:spcBef>
                <a:spcPts val="0"/>
              </a:spcBef>
              <a:spcAft>
                <a:spcPts val="12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Spiele:</a:t>
            </a:r>
            <a:endParaRPr lang="de-DE" altLang="de-DE" sz="1800" dirty="0">
              <a:solidFill>
                <a:schemeClr val="tx1"/>
              </a:solidFill>
              <a:latin typeface="Arial" panose="020B0604020202020204" pitchFamily="34" charset="0"/>
            </a:endParaRPr>
          </a:p>
          <a:p>
            <a:pPr marL="342900" indent="-342900" algn="l">
              <a:spcBef>
                <a:spcPts val="0"/>
              </a:spcBef>
              <a:spcAft>
                <a:spcPts val="600"/>
              </a:spcAft>
              <a:buSzPct val="100000"/>
              <a:buFont typeface="Arial" panose="020B0604020202020204" pitchFamily="34" charset="0"/>
              <a:buChar char="•"/>
            </a:pPr>
            <a:r>
              <a:rPr lang="de-DE" altLang="de-DE" sz="1800" b="1" dirty="0" smtClean="0">
                <a:solidFill>
                  <a:schemeClr val="tx1"/>
                </a:solidFill>
                <a:latin typeface="Arial" panose="020B0604020202020204" pitchFamily="34" charset="0"/>
              </a:rPr>
              <a:t>Sonstige Aktivitäten (z. B.):</a:t>
            </a:r>
          </a:p>
          <a:p>
            <a:pPr marL="625475" lvl="1" indent="-265113" algn="l">
              <a:spcBef>
                <a:spcPts val="0"/>
              </a:spcBef>
              <a:spcAft>
                <a:spcPts val="6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Trainingslager:</a:t>
            </a:r>
          </a:p>
          <a:p>
            <a:pPr marL="625475" lvl="1" indent="-265113" algn="l">
              <a:spcBef>
                <a:spcPts val="0"/>
              </a:spcBef>
              <a:spcAft>
                <a:spcPts val="600"/>
              </a:spcAft>
              <a:buSzPct val="100000"/>
              <a:buFont typeface="Courier New" panose="02070309020205020404" pitchFamily="49" charset="0"/>
              <a:buChar char="o"/>
            </a:pPr>
            <a:r>
              <a:rPr lang="de-DE" altLang="de-DE" sz="1800" dirty="0" smtClean="0">
                <a:solidFill>
                  <a:schemeClr val="tx1"/>
                </a:solidFill>
                <a:latin typeface="Arial" panose="020B0604020202020204" pitchFamily="34" charset="0"/>
              </a:rPr>
              <a:t>Weihnachtsfeier und Saisonabschluss:</a:t>
            </a:r>
            <a:endParaRPr lang="de-DE" altLang="de-DE" sz="1800" dirty="0">
              <a:solidFill>
                <a:schemeClr val="tx1"/>
              </a:solidFill>
              <a:latin typeface="Arial" panose="020B0604020202020204" pitchFamily="34" charset="0"/>
            </a:endParaRPr>
          </a:p>
        </p:txBody>
      </p:sp>
      <p:sp>
        <p:nvSpPr>
          <p:cNvPr id="3" name="Text Box 4"/>
          <p:cNvSpPr txBox="1">
            <a:spLocks noChangeArrowheads="1"/>
          </p:cNvSpPr>
          <p:nvPr/>
        </p:nvSpPr>
        <p:spPr bwMode="auto">
          <a:xfrm>
            <a:off x="6957265" y="1898830"/>
            <a:ext cx="1803612" cy="57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0" lvl="1" indent="0">
              <a:spcBef>
                <a:spcPct val="50000"/>
              </a:spcBef>
              <a:buSzPct val="100000"/>
            </a:pPr>
            <a:r>
              <a:rPr lang="de-DE" altLang="de-DE" sz="1600" dirty="0">
                <a:solidFill>
                  <a:srgbClr val="00B050"/>
                </a:solidFill>
                <a:latin typeface="Arial" panose="020B0604020202020204" pitchFamily="34" charset="0"/>
              </a:rPr>
              <a:t>Ergänzungen </a:t>
            </a:r>
            <a:r>
              <a:rPr lang="de-DE" altLang="de-DE" sz="1600" dirty="0" smtClean="0">
                <a:solidFill>
                  <a:srgbClr val="00B050"/>
                </a:solidFill>
                <a:latin typeface="Arial" panose="020B0604020202020204" pitchFamily="34" charset="0"/>
              </a:rPr>
              <a:t/>
            </a:r>
            <a:br>
              <a:rPr lang="de-DE" altLang="de-DE" sz="1600" dirty="0" smtClean="0">
                <a:solidFill>
                  <a:srgbClr val="00B050"/>
                </a:solidFill>
                <a:latin typeface="Arial" panose="020B0604020202020204" pitchFamily="34" charset="0"/>
              </a:rPr>
            </a:br>
            <a:r>
              <a:rPr lang="de-DE" altLang="de-DE" sz="1600" dirty="0" smtClean="0">
                <a:solidFill>
                  <a:srgbClr val="00B050"/>
                </a:solidFill>
                <a:latin typeface="Arial" panose="020B0604020202020204" pitchFamily="34" charset="0"/>
              </a:rPr>
              <a:t>durch Verein</a:t>
            </a:r>
            <a:endParaRPr lang="de-DE" altLang="de-DE" sz="1600" dirty="0">
              <a:solidFill>
                <a:srgbClr val="00B050"/>
              </a:solidFill>
              <a:latin typeface="Arial" panose="020B0604020202020204" pitchFamily="34" charset="0"/>
            </a:endParaRPr>
          </a:p>
        </p:txBody>
      </p:sp>
      <p:sp>
        <p:nvSpPr>
          <p:cNvPr id="4"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6948089" y="3109690"/>
            <a:ext cx="1803612" cy="57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0" lvl="1" indent="0">
              <a:spcBef>
                <a:spcPct val="50000"/>
              </a:spcBef>
              <a:buSzPct val="100000"/>
            </a:pPr>
            <a:r>
              <a:rPr lang="de-DE" altLang="de-DE" sz="1600" dirty="0">
                <a:solidFill>
                  <a:srgbClr val="00B050"/>
                </a:solidFill>
                <a:latin typeface="Arial" panose="020B0604020202020204" pitchFamily="34" charset="0"/>
              </a:rPr>
              <a:t>Ergänzungen </a:t>
            </a:r>
            <a:r>
              <a:rPr lang="de-DE" altLang="de-DE" sz="1600" dirty="0" smtClean="0">
                <a:solidFill>
                  <a:srgbClr val="00B050"/>
                </a:solidFill>
                <a:latin typeface="Arial" panose="020B0604020202020204" pitchFamily="34" charset="0"/>
              </a:rPr>
              <a:t/>
            </a:r>
            <a:br>
              <a:rPr lang="de-DE" altLang="de-DE" sz="1600" dirty="0" smtClean="0">
                <a:solidFill>
                  <a:srgbClr val="00B050"/>
                </a:solidFill>
                <a:latin typeface="Arial" panose="020B0604020202020204" pitchFamily="34" charset="0"/>
              </a:rPr>
            </a:br>
            <a:r>
              <a:rPr lang="de-DE" altLang="de-DE" sz="1600" dirty="0" smtClean="0">
                <a:solidFill>
                  <a:srgbClr val="00B050"/>
                </a:solidFill>
                <a:latin typeface="Arial" panose="020B0604020202020204" pitchFamily="34" charset="0"/>
              </a:rPr>
              <a:t>durch Verein</a:t>
            </a:r>
            <a:endParaRPr lang="de-DE" altLang="de-DE" sz="1600" dirty="0">
              <a:solidFill>
                <a:srgbClr val="00B050"/>
              </a:solidFill>
              <a:latin typeface="Arial" panose="020B0604020202020204" pitchFamily="34" charset="0"/>
            </a:endParaRPr>
          </a:p>
        </p:txBody>
      </p:sp>
      <p:sp>
        <p:nvSpPr>
          <p:cNvPr id="8" name="Text Box 4"/>
          <p:cNvSpPr txBox="1">
            <a:spLocks noChangeArrowheads="1"/>
          </p:cNvSpPr>
          <p:nvPr/>
        </p:nvSpPr>
        <p:spPr bwMode="auto">
          <a:xfrm>
            <a:off x="6948089" y="4554125"/>
            <a:ext cx="1803612" cy="57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0" lvl="1" indent="0">
              <a:spcBef>
                <a:spcPct val="50000"/>
              </a:spcBef>
              <a:buSzPct val="100000"/>
            </a:pPr>
            <a:r>
              <a:rPr lang="de-DE" altLang="de-DE" sz="1600" dirty="0">
                <a:solidFill>
                  <a:srgbClr val="00B050"/>
                </a:solidFill>
                <a:latin typeface="Arial" panose="020B0604020202020204" pitchFamily="34" charset="0"/>
              </a:rPr>
              <a:t>Ergänzungen </a:t>
            </a:r>
            <a:r>
              <a:rPr lang="de-DE" altLang="de-DE" sz="1600" dirty="0" smtClean="0">
                <a:solidFill>
                  <a:srgbClr val="00B050"/>
                </a:solidFill>
                <a:latin typeface="Arial" panose="020B0604020202020204" pitchFamily="34" charset="0"/>
              </a:rPr>
              <a:t/>
            </a:r>
            <a:br>
              <a:rPr lang="de-DE" altLang="de-DE" sz="1600" dirty="0" smtClean="0">
                <a:solidFill>
                  <a:srgbClr val="00B050"/>
                </a:solidFill>
                <a:latin typeface="Arial" panose="020B0604020202020204" pitchFamily="34" charset="0"/>
              </a:rPr>
            </a:br>
            <a:r>
              <a:rPr lang="de-DE" altLang="de-DE" sz="1600" dirty="0" smtClean="0">
                <a:solidFill>
                  <a:srgbClr val="00B050"/>
                </a:solidFill>
                <a:latin typeface="Arial" panose="020B0604020202020204" pitchFamily="34" charset="0"/>
              </a:rPr>
              <a:t>durch Verein</a:t>
            </a:r>
            <a:endParaRPr lang="de-DE" altLang="de-DE" sz="1600" dirty="0">
              <a:solidFill>
                <a:srgbClr val="00B050"/>
              </a:solidFill>
              <a:latin typeface="Arial" panose="020B0604020202020204" pitchFamily="34" charset="0"/>
            </a:endParaRPr>
          </a:p>
        </p:txBody>
      </p:sp>
    </p:spTree>
    <p:extLst>
      <p:ext uri="{BB962C8B-B14F-4D97-AF65-F5344CB8AC3E}">
        <p14:creationId xmlns:p14="http://schemas.microsoft.com/office/powerpoint/2010/main" val="1004460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70030" y="1280544"/>
            <a:ext cx="8757465" cy="33855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spcAft>
                <a:spcPts val="1200"/>
              </a:spcAft>
              <a:tabLst>
                <a:tab pos="449263" algn="l"/>
              </a:tabLst>
            </a:pPr>
            <a:r>
              <a:rPr lang="de-DE" altLang="de-DE" sz="2000" b="1" dirty="0" smtClean="0">
                <a:solidFill>
                  <a:srgbClr val="FF0000"/>
                </a:solidFill>
                <a:latin typeface="Arial" panose="020B0604020202020204" pitchFamily="34" charset="0"/>
                <a:ea typeface="Arial" panose="020B0604020202020204" pitchFamily="34" charset="0"/>
                <a:cs typeface="Arial" panose="020B0604020202020204" pitchFamily="34" charset="0"/>
              </a:rPr>
              <a:t>Datenschutz</a:t>
            </a:r>
          </a:p>
          <a:p>
            <a:pPr marL="285750" lvl="0" indent="-285750" algn="l">
              <a:spcBef>
                <a:spcPts val="0"/>
              </a:spcBef>
              <a:spcAft>
                <a:spcPts val="600"/>
              </a:spcAft>
              <a:buFont typeface="Arial" panose="020B0604020202020204" pitchFamily="34" charset="0"/>
              <a:buChar char="•"/>
              <a:tabLst>
                <a:tab pos="449263" algn="l"/>
              </a:tabLst>
            </a:pPr>
            <a:r>
              <a:rPr lang="de-DE" altLang="de-DE" sz="1800" dirty="0" smtClean="0">
                <a:solidFill>
                  <a:schemeClr val="tx1"/>
                </a:solidFill>
                <a:latin typeface="Arial" panose="020B0604020202020204" pitchFamily="34" charset="0"/>
              </a:rPr>
              <a:t>So gehen </a:t>
            </a:r>
            <a:r>
              <a:rPr lang="de-DE" altLang="de-DE" sz="1800" dirty="0">
                <a:solidFill>
                  <a:schemeClr val="tx1"/>
                </a:solidFill>
                <a:latin typeface="Arial" panose="020B0604020202020204" pitchFamily="34" charset="0"/>
              </a:rPr>
              <a:t>wir mit der Veröffentlichung von </a:t>
            </a:r>
            <a:r>
              <a:rPr lang="de-DE" altLang="de-DE" sz="1800" dirty="0" smtClean="0">
                <a:solidFill>
                  <a:schemeClr val="tx1"/>
                </a:solidFill>
                <a:latin typeface="Arial" panose="020B0604020202020204" pitchFamily="34" charset="0"/>
              </a:rPr>
              <a:t>Daten um …</a:t>
            </a:r>
          </a:p>
          <a:p>
            <a:pPr marL="742950" lvl="1" indent="-285750" algn="l">
              <a:spcBef>
                <a:spcPts val="0"/>
              </a:spcBef>
              <a:spcAft>
                <a:spcPts val="600"/>
              </a:spcAft>
              <a:buFont typeface="Courier New" panose="02070309020205020404" pitchFamily="49" charset="0"/>
              <a:buChar char="o"/>
              <a:tabLst>
                <a:tab pos="449263" algn="l"/>
              </a:tabLst>
            </a:pPr>
            <a:r>
              <a:rPr lang="de-DE" altLang="de-DE" sz="1800" dirty="0" smtClean="0">
                <a:solidFill>
                  <a:schemeClr val="tx1"/>
                </a:solidFill>
                <a:latin typeface="Arial" panose="020B0604020202020204" pitchFamily="34" charset="0"/>
              </a:rPr>
              <a:t>Namen u. Fotos </a:t>
            </a:r>
            <a:r>
              <a:rPr lang="de-DE" altLang="de-DE" sz="1800" dirty="0">
                <a:solidFill>
                  <a:schemeClr val="tx1"/>
                </a:solidFill>
                <a:latin typeface="Arial" panose="020B0604020202020204" pitchFamily="34" charset="0"/>
              </a:rPr>
              <a:t>in </a:t>
            </a:r>
            <a:r>
              <a:rPr lang="de-DE" altLang="de-DE" sz="1800" dirty="0" smtClean="0">
                <a:solidFill>
                  <a:schemeClr val="tx1"/>
                </a:solidFill>
                <a:latin typeface="Arial" panose="020B0604020202020204" pitchFamily="34" charset="0"/>
              </a:rPr>
              <a:t>Berichten</a:t>
            </a:r>
          </a:p>
          <a:p>
            <a:pPr marL="742950" lvl="1" indent="-285750" algn="l">
              <a:spcBef>
                <a:spcPts val="0"/>
              </a:spcBef>
              <a:spcAft>
                <a:spcPts val="600"/>
              </a:spcAft>
              <a:buFont typeface="Courier New" panose="02070309020205020404" pitchFamily="49" charset="0"/>
              <a:buChar char="o"/>
              <a:tabLst>
                <a:tab pos="449263" algn="l"/>
              </a:tabLst>
            </a:pPr>
            <a:r>
              <a:rPr lang="de-DE" altLang="de-DE" sz="1800" dirty="0" smtClean="0">
                <a:solidFill>
                  <a:schemeClr val="tx1"/>
                </a:solidFill>
                <a:latin typeface="Arial" panose="020B0604020202020204" pitchFamily="34" charset="0"/>
              </a:rPr>
              <a:t>Passfotos in </a:t>
            </a:r>
            <a:r>
              <a:rPr lang="de-DE" altLang="de-DE" sz="1800" dirty="0" err="1" smtClean="0">
                <a:solidFill>
                  <a:schemeClr val="tx1"/>
                </a:solidFill>
                <a:latin typeface="Arial" panose="020B0604020202020204" pitchFamily="34" charset="0"/>
              </a:rPr>
              <a:t>DFBnet</a:t>
            </a:r>
            <a:r>
              <a:rPr lang="de-DE" altLang="de-DE" sz="1800" dirty="0" smtClean="0">
                <a:solidFill>
                  <a:schemeClr val="tx1"/>
                </a:solidFill>
                <a:latin typeface="Arial" panose="020B0604020202020204" pitchFamily="34" charset="0"/>
              </a:rPr>
              <a:t> u. auf FUSSBALL.DE</a:t>
            </a:r>
          </a:p>
          <a:p>
            <a:pPr marL="742950" lvl="1" indent="-285750" algn="l">
              <a:spcBef>
                <a:spcPts val="0"/>
              </a:spcBef>
              <a:spcAft>
                <a:spcPts val="600"/>
              </a:spcAft>
              <a:buFont typeface="Courier New" panose="02070309020205020404" pitchFamily="49" charset="0"/>
              <a:buChar char="o"/>
              <a:tabLst>
                <a:tab pos="449263" algn="l"/>
              </a:tabLst>
            </a:pPr>
            <a:r>
              <a:rPr lang="de-DE" altLang="de-DE" sz="1800" dirty="0" smtClean="0">
                <a:solidFill>
                  <a:schemeClr val="tx1"/>
                </a:solidFill>
                <a:latin typeface="Arial" panose="020B0604020202020204" pitchFamily="34" charset="0"/>
              </a:rPr>
              <a:t>Alter </a:t>
            </a:r>
            <a:r>
              <a:rPr lang="de-DE" altLang="de-DE" sz="1800" dirty="0">
                <a:solidFill>
                  <a:schemeClr val="tx1"/>
                </a:solidFill>
                <a:latin typeface="Arial" panose="020B0604020202020204" pitchFamily="34" charset="0"/>
              </a:rPr>
              <a:t>der Kinder </a:t>
            </a:r>
            <a:endParaRPr lang="de-DE" altLang="de-DE" sz="1800" dirty="0" smtClean="0">
              <a:solidFill>
                <a:schemeClr val="tx1"/>
              </a:solidFill>
              <a:latin typeface="Arial" panose="020B0604020202020204" pitchFamily="34" charset="0"/>
            </a:endParaRPr>
          </a:p>
          <a:p>
            <a:pPr lvl="1" algn="l">
              <a:spcBef>
                <a:spcPts val="0"/>
              </a:spcBef>
              <a:spcAft>
                <a:spcPts val="1200"/>
              </a:spcAft>
              <a:tabLst>
                <a:tab pos="449263" algn="l"/>
              </a:tabLst>
            </a:pPr>
            <a:r>
              <a:rPr lang="de-DE" altLang="de-DE" sz="1800" dirty="0" smtClean="0">
                <a:solidFill>
                  <a:schemeClr val="tx1"/>
                </a:solidFill>
                <a:latin typeface="Arial" panose="020B0604020202020204" pitchFamily="34" charset="0"/>
              </a:rPr>
              <a:t>um?</a:t>
            </a:r>
          </a:p>
          <a:p>
            <a:pPr marL="266700" lvl="1" indent="-266700" algn="l">
              <a:spcBef>
                <a:spcPts val="0"/>
              </a:spcBef>
              <a:spcAft>
                <a:spcPts val="600"/>
              </a:spcAft>
              <a:buFont typeface="Arial" panose="020B0604020202020204" pitchFamily="34" charset="0"/>
              <a:buChar char="•"/>
              <a:tabLst>
                <a:tab pos="266700" algn="l"/>
              </a:tabLst>
            </a:pPr>
            <a:r>
              <a:rPr lang="de-DE" altLang="de-DE" sz="1800" dirty="0" smtClean="0">
                <a:solidFill>
                  <a:schemeClr val="tx1"/>
                </a:solidFill>
                <a:latin typeface="Arial" panose="020B0604020202020204" pitchFamily="34" charset="0"/>
              </a:rPr>
              <a:t>Sollen </a:t>
            </a:r>
            <a:r>
              <a:rPr lang="de-DE" altLang="de-DE" sz="1800" dirty="0">
                <a:solidFill>
                  <a:schemeClr val="tx1"/>
                </a:solidFill>
                <a:latin typeface="Arial" panose="020B0604020202020204" pitchFamily="34" charset="0"/>
              </a:rPr>
              <a:t>wir eine WhatsApp-Gruppe </a:t>
            </a:r>
            <a:r>
              <a:rPr lang="de-DE" altLang="de-DE" sz="1800" dirty="0" smtClean="0">
                <a:solidFill>
                  <a:schemeClr val="tx1"/>
                </a:solidFill>
                <a:latin typeface="Arial" panose="020B0604020202020204" pitchFamily="34" charset="0"/>
              </a:rPr>
              <a:t>der Eltern </a:t>
            </a:r>
            <a:r>
              <a:rPr lang="de-DE" altLang="de-DE" sz="1800" dirty="0">
                <a:solidFill>
                  <a:schemeClr val="tx1"/>
                </a:solidFill>
                <a:latin typeface="Arial" panose="020B0604020202020204" pitchFamily="34" charset="0"/>
              </a:rPr>
              <a:t>einrichten? </a:t>
            </a:r>
          </a:p>
          <a:p>
            <a:pPr marL="266700" lvl="1" indent="-266700" algn="l">
              <a:spcBef>
                <a:spcPts val="0"/>
              </a:spcBef>
              <a:spcAft>
                <a:spcPts val="600"/>
              </a:spcAft>
              <a:buFont typeface="Arial" panose="020B0604020202020204" pitchFamily="34" charset="0"/>
              <a:buChar char="•"/>
              <a:tabLst>
                <a:tab pos="266700" algn="l"/>
              </a:tabLst>
            </a:pPr>
            <a:endParaRPr lang="de-DE" altLang="de-DE" sz="1800" dirty="0" smtClean="0">
              <a:solidFill>
                <a:schemeClr val="tx1"/>
              </a:solidFill>
              <a:latin typeface="Arial" panose="020B0604020202020204" pitchFamily="34" charset="0"/>
            </a:endParaRPr>
          </a:p>
          <a:p>
            <a:pPr marL="266700" lvl="1" indent="-266700" algn="l">
              <a:spcBef>
                <a:spcPts val="0"/>
              </a:spcBef>
              <a:spcAft>
                <a:spcPts val="600"/>
              </a:spcAft>
              <a:buFont typeface="Arial" panose="020B0604020202020204" pitchFamily="34" charset="0"/>
              <a:buChar char="•"/>
              <a:tabLst>
                <a:tab pos="266700" algn="l"/>
              </a:tabLst>
            </a:pPr>
            <a:r>
              <a:rPr lang="de-DE" altLang="de-DE" sz="1800" dirty="0" smtClean="0">
                <a:solidFill>
                  <a:schemeClr val="tx1"/>
                </a:solidFill>
                <a:latin typeface="Arial" panose="020B0604020202020204" pitchFamily="34" charset="0"/>
              </a:rPr>
              <a:t>Wollen wir die App TEAMP.PUNKT nutzen?</a:t>
            </a:r>
            <a:endParaRPr lang="de-DE" altLang="de-DE" sz="1800" dirty="0">
              <a:solidFill>
                <a:schemeClr val="tx1"/>
              </a:solidFill>
              <a:latin typeface="Arial" panose="020B0604020202020204" pitchFamily="34" charset="0"/>
            </a:endParaRPr>
          </a:p>
        </p:txBody>
      </p:sp>
      <p:sp>
        <p:nvSpPr>
          <p:cNvPr id="6" name="Text Box 4"/>
          <p:cNvSpPr txBox="1">
            <a:spLocks noChangeArrowheads="1"/>
          </p:cNvSpPr>
          <p:nvPr/>
        </p:nvSpPr>
        <p:spPr bwMode="auto">
          <a:xfrm>
            <a:off x="7218157" y="2322434"/>
            <a:ext cx="1803612" cy="106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marL="0" lvl="1" indent="0">
              <a:spcBef>
                <a:spcPct val="50000"/>
              </a:spcBef>
              <a:buSzPct val="100000"/>
            </a:pPr>
            <a:r>
              <a:rPr lang="de-DE" altLang="de-DE" sz="1600" dirty="0">
                <a:solidFill>
                  <a:srgbClr val="00B050"/>
                </a:solidFill>
                <a:latin typeface="Arial" panose="020B0604020202020204" pitchFamily="34" charset="0"/>
              </a:rPr>
              <a:t>Ergänzungen </a:t>
            </a:r>
            <a:r>
              <a:rPr lang="de-DE" altLang="de-DE" sz="1600" dirty="0" smtClean="0">
                <a:solidFill>
                  <a:srgbClr val="00B050"/>
                </a:solidFill>
                <a:latin typeface="Arial" panose="020B0604020202020204" pitchFamily="34" charset="0"/>
              </a:rPr>
              <a:t/>
            </a:r>
            <a:br>
              <a:rPr lang="de-DE" altLang="de-DE" sz="1600" dirty="0" smtClean="0">
                <a:solidFill>
                  <a:srgbClr val="00B050"/>
                </a:solidFill>
                <a:latin typeface="Arial" panose="020B0604020202020204" pitchFamily="34" charset="0"/>
              </a:rPr>
            </a:br>
            <a:r>
              <a:rPr lang="de-DE" altLang="de-DE" sz="1600" dirty="0" smtClean="0">
                <a:solidFill>
                  <a:srgbClr val="00B050"/>
                </a:solidFill>
                <a:latin typeface="Arial" panose="020B0604020202020204" pitchFamily="34" charset="0"/>
              </a:rPr>
              <a:t>und konkrete Ausformuliereng durch Verein</a:t>
            </a:r>
            <a:endParaRPr lang="de-DE" altLang="de-DE" sz="1600" dirty="0">
              <a:solidFill>
                <a:srgbClr val="00B050"/>
              </a:solidFill>
              <a:latin typeface="Arial" panose="020B0604020202020204" pitchFamily="34" charset="0"/>
            </a:endParaRPr>
          </a:p>
        </p:txBody>
      </p:sp>
    </p:spTree>
    <p:extLst>
      <p:ext uri="{BB962C8B-B14F-4D97-AF65-F5344CB8AC3E}">
        <p14:creationId xmlns:p14="http://schemas.microsoft.com/office/powerpoint/2010/main" val="33585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510" y="0"/>
            <a:ext cx="3240360"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de-DE" sz="2600" b="1" kern="0" dirty="0" smtClean="0">
                <a:solidFill>
                  <a:schemeClr val="tx1"/>
                </a:solidFill>
                <a:latin typeface="Arial" panose="020B0604020202020204" pitchFamily="34" charset="0"/>
                <a:cs typeface="Arial" panose="020B0604020202020204" pitchFamily="34" charset="0"/>
              </a:rPr>
              <a:t>  </a:t>
            </a:r>
            <a:endParaRPr lang="de-DE" sz="2400" b="1" kern="0" cap="small" dirty="0" smtClean="0">
              <a:solidFill>
                <a:schemeClr val="tx1"/>
              </a:solidFill>
              <a:latin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9" name="Text Box 4"/>
          <p:cNvSpPr txBox="1">
            <a:spLocks noChangeArrowheads="1"/>
          </p:cNvSpPr>
          <p:nvPr/>
        </p:nvSpPr>
        <p:spPr bwMode="auto">
          <a:xfrm>
            <a:off x="6501081" y="2787540"/>
            <a:ext cx="4271160" cy="6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a:spcBef>
                <a:spcPts val="0"/>
              </a:spcBef>
              <a:spcAft>
                <a:spcPts val="0"/>
              </a:spcAft>
              <a:buClr>
                <a:schemeClr val="hlink"/>
              </a:buClr>
              <a:buSzPct val="75000"/>
            </a:pPr>
            <a:r>
              <a:rPr lang="de-DE" altLang="de-DE" sz="2000" dirty="0" smtClean="0">
                <a:solidFill>
                  <a:srgbClr val="FF0000"/>
                </a:solidFill>
                <a:latin typeface="Arial" panose="020B0604020202020204" pitchFamily="34" charset="0"/>
              </a:rPr>
              <a:t>Euer Verhalten</a:t>
            </a:r>
          </a:p>
          <a:p>
            <a:pPr>
              <a:spcBef>
                <a:spcPts val="0"/>
              </a:spcBef>
              <a:spcAft>
                <a:spcPts val="1200"/>
              </a:spcAft>
              <a:buClr>
                <a:schemeClr val="hlink"/>
              </a:buClr>
              <a:buSzPct val="75000"/>
            </a:pPr>
            <a:r>
              <a:rPr lang="de-DE" altLang="de-DE" sz="2000" dirty="0" smtClean="0">
                <a:solidFill>
                  <a:srgbClr val="FF0000"/>
                </a:solidFill>
                <a:latin typeface="Arial" panose="020B0604020202020204" pitchFamily="34" charset="0"/>
              </a:rPr>
              <a:t>ist wichtig!</a:t>
            </a:r>
          </a:p>
        </p:txBody>
      </p:sp>
      <p:sp>
        <p:nvSpPr>
          <p:cNvPr id="8"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2. Verhalten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b="41469"/>
          <a:stretch/>
        </p:blipFill>
        <p:spPr>
          <a:xfrm>
            <a:off x="386535" y="1223755"/>
            <a:ext cx="5940660" cy="4906581"/>
          </a:xfrm>
          <a:prstGeom prst="rect">
            <a:avLst/>
          </a:prstGeom>
        </p:spPr>
      </p:pic>
    </p:spTree>
    <p:extLst>
      <p:ext uri="{BB962C8B-B14F-4D97-AF65-F5344CB8AC3E}">
        <p14:creationId xmlns:p14="http://schemas.microsoft.com/office/powerpoint/2010/main" val="218387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2. Verhalten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2" name="Textfeld 1"/>
          <p:cNvSpPr txBox="1"/>
          <p:nvPr/>
        </p:nvSpPr>
        <p:spPr>
          <a:xfrm>
            <a:off x="6327195" y="2168860"/>
            <a:ext cx="2925325" cy="923330"/>
          </a:xfrm>
          <a:prstGeom prst="rect">
            <a:avLst/>
          </a:prstGeom>
          <a:noFill/>
        </p:spPr>
        <p:txBody>
          <a:bodyPr wrap="square" rtlCol="0">
            <a:spAutoFit/>
          </a:bodyPr>
          <a:lstStyle/>
          <a:p>
            <a:r>
              <a:rPr lang="de-DE" dirty="0" smtClean="0"/>
              <a:t>Euer Verhalten ist wichtig…</a:t>
            </a:r>
          </a:p>
          <a:p>
            <a:endParaRPr lang="de-DE" dirty="0"/>
          </a:p>
        </p:txBody>
      </p:sp>
      <p:sp>
        <p:nvSpPr>
          <p:cNvPr id="4" name="Rechteck 3"/>
          <p:cNvSpPr/>
          <p:nvPr/>
        </p:nvSpPr>
        <p:spPr>
          <a:xfrm>
            <a:off x="881590" y="2663915"/>
            <a:ext cx="3031599" cy="369332"/>
          </a:xfrm>
          <a:prstGeom prst="rect">
            <a:avLst/>
          </a:prstGeom>
        </p:spPr>
        <p:txBody>
          <a:bodyPr wrap="none">
            <a:spAutoFit/>
          </a:bodyPr>
          <a:lstStyle/>
          <a:p>
            <a:r>
              <a:rPr lang="de-DE" u="sng" dirty="0" smtClean="0">
                <a:solidFill>
                  <a:srgbClr val="0563C1"/>
                </a:solidFill>
                <a:ea typeface="Calibri" panose="020F0502020204030204" pitchFamily="34" charset="0"/>
                <a:hlinkClick r:id="rId3"/>
              </a:rPr>
              <a:t>https</a:t>
            </a:r>
            <a:r>
              <a:rPr lang="de-DE" u="sng" dirty="0">
                <a:solidFill>
                  <a:srgbClr val="0563C1"/>
                </a:solidFill>
                <a:ea typeface="Calibri" panose="020F0502020204030204" pitchFamily="34" charset="0"/>
                <a:hlinkClick r:id="rId3"/>
              </a:rPr>
              <a:t>://youtu.be/B8I_FEif1rc</a:t>
            </a:r>
            <a:endParaRPr lang="de-DE" dirty="0"/>
          </a:p>
        </p:txBody>
      </p:sp>
      <p:sp>
        <p:nvSpPr>
          <p:cNvPr id="3" name="Textfeld 2"/>
          <p:cNvSpPr txBox="1"/>
          <p:nvPr/>
        </p:nvSpPr>
        <p:spPr>
          <a:xfrm>
            <a:off x="971600" y="1583795"/>
            <a:ext cx="2790310" cy="369332"/>
          </a:xfrm>
          <a:prstGeom prst="rect">
            <a:avLst/>
          </a:prstGeom>
          <a:noFill/>
        </p:spPr>
        <p:txBody>
          <a:bodyPr wrap="square" rtlCol="0">
            <a:spAutoFit/>
          </a:bodyPr>
          <a:lstStyle/>
          <a:p>
            <a:r>
              <a:rPr lang="de-DE" b="1" dirty="0" smtClean="0"/>
              <a:t>Video Fair Play-Karte</a:t>
            </a:r>
            <a:endParaRPr lang="de-DE" b="1" dirty="0"/>
          </a:p>
        </p:txBody>
      </p:sp>
    </p:spTree>
    <p:extLst>
      <p:ext uri="{BB962C8B-B14F-4D97-AF65-F5344CB8AC3E}">
        <p14:creationId xmlns:p14="http://schemas.microsoft.com/office/powerpoint/2010/main" val="1236477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510" y="0"/>
            <a:ext cx="3240360"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de-DE" sz="2600" b="1" kern="0" dirty="0" smtClean="0">
                <a:solidFill>
                  <a:schemeClr val="tx1"/>
                </a:solidFill>
                <a:latin typeface="Arial" panose="020B0604020202020204" pitchFamily="34" charset="0"/>
                <a:cs typeface="Arial" panose="020B0604020202020204" pitchFamily="34" charset="0"/>
              </a:rPr>
              <a:t>  </a:t>
            </a:r>
            <a:endParaRPr lang="de-DE" sz="2400" b="1" kern="0" cap="small" dirty="0" smtClean="0">
              <a:solidFill>
                <a:schemeClr val="tx1"/>
              </a:solidFill>
              <a:latin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77552"/>
            <a:ext cx="8876351" cy="692497"/>
          </a:xfrm>
          <a:prstGeom prst="rect">
            <a:avLst/>
          </a:prstGeom>
        </p:spPr>
        <p:txBody>
          <a:bodyPr wrap="square">
            <a:spAutoFit/>
          </a:bodyPr>
          <a:lstStyle/>
          <a:p>
            <a:pPr lvl="0">
              <a:spcAft>
                <a:spcPts val="600"/>
              </a:spcAft>
              <a:tabLst>
                <a:tab pos="449263" algn="l"/>
              </a:tabLst>
            </a:pPr>
            <a:endParaRPr lang="en-US" altLang="de-DE" sz="1600" dirty="0">
              <a:solidFill>
                <a:srgbClr val="3F3F3F"/>
              </a:solidFill>
              <a:ea typeface="Arial" panose="020B0604020202020204" pitchFamily="34" charset="0"/>
              <a:cs typeface="Times New Roman" panose="02020603050405020304" pitchFamily="18" charset="0"/>
            </a:endParaRPr>
          </a:p>
          <a:p>
            <a:pPr marL="285750" lvl="0" indent="-285750">
              <a:buFont typeface="Arial" panose="020B0604020202020204" pitchFamily="34" charset="0"/>
              <a:buChar char="•"/>
              <a:tabLst>
                <a:tab pos="449263" algn="l"/>
              </a:tabLst>
            </a:pPr>
            <a:endParaRPr lang="de-DE" altLang="de-DE" dirty="0"/>
          </a:p>
        </p:txBody>
      </p:sp>
      <p:sp>
        <p:nvSpPr>
          <p:cNvPr id="8" name="Rectangle 2"/>
          <p:cNvSpPr txBox="1">
            <a:spLocks noChangeArrowheads="1"/>
          </p:cNvSpPr>
          <p:nvPr/>
        </p:nvSpPr>
        <p:spPr bwMode="auto">
          <a:xfrm>
            <a:off x="386535" y="1280544"/>
            <a:ext cx="8757465" cy="47397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spcAft>
                <a:spcPts val="1200"/>
              </a:spcAft>
              <a:tabLst>
                <a:tab pos="449263" algn="l"/>
              </a:tabLst>
            </a:pPr>
            <a:r>
              <a:rPr lang="de-DE" altLang="de-DE" sz="2000" b="1" dirty="0" smtClean="0">
                <a:solidFill>
                  <a:srgbClr val="FF0000"/>
                </a:solidFill>
                <a:latin typeface="Arial" panose="020B0604020202020204" pitchFamily="34" charset="0"/>
                <a:ea typeface="Arial" panose="020B0604020202020204" pitchFamily="34" charset="0"/>
                <a:cs typeface="Arial" panose="020B0604020202020204" pitchFamily="34" charset="0"/>
              </a:rPr>
              <a:t>Auch bei anderen Gruppen im Verein ist das Verhalten wichtig!</a:t>
            </a:r>
            <a:endParaRPr lang="de-DE" altLang="de-DE" sz="2000" b="1" dirty="0">
              <a:solidFill>
                <a:srgbClr val="FF0000"/>
              </a:solidFill>
              <a:latin typeface="Arial" panose="020B0604020202020204" pitchFamily="34" charset="0"/>
              <a:ea typeface="Arial" panose="020B0604020202020204" pitchFamily="34" charset="0"/>
              <a:cs typeface="Arial" panose="020B0604020202020204" pitchFamily="34" charset="0"/>
            </a:endParaRPr>
          </a:p>
          <a:p>
            <a:pPr lvl="0" algn="l">
              <a:spcAft>
                <a:spcPts val="1200"/>
              </a:spcAft>
              <a:tabLst>
                <a:tab pos="449263" algn="l"/>
              </a:tabLst>
            </a:pPr>
            <a:r>
              <a:rPr lang="de-DE" altLang="de-DE" sz="2000" b="1" dirty="0" smtClean="0">
                <a:solidFill>
                  <a:srgbClr val="FF0000"/>
                </a:solidFill>
                <a:latin typeface="Arial" panose="020B0604020202020204" pitchFamily="34" charset="0"/>
                <a:ea typeface="Arial" panose="020B0604020202020204" pitchFamily="34" charset="0"/>
                <a:cs typeface="Arial" panose="020B0604020202020204" pitchFamily="34" charset="0"/>
              </a:rPr>
              <a:t>VERHALTENSKODEX</a:t>
            </a:r>
            <a:endParaRPr lang="de-DE" altLang="de-DE" sz="2000" b="1" dirty="0">
              <a:solidFill>
                <a:srgbClr val="FF0000"/>
              </a:solidFill>
              <a:latin typeface="Arial" panose="020B0604020202020204" pitchFamily="34" charset="0"/>
              <a:ea typeface="Arial" panose="020B0604020202020204" pitchFamily="34" charset="0"/>
              <a:cs typeface="Arial" panose="020B0604020202020204" pitchFamily="34" charset="0"/>
            </a:endParaRPr>
          </a:p>
          <a:p>
            <a:pPr algn="l">
              <a:spcBef>
                <a:spcPts val="0"/>
              </a:spcBef>
              <a:spcAft>
                <a:spcPts val="600"/>
              </a:spcAft>
              <a:buClr>
                <a:schemeClr val="hlink"/>
              </a:buClr>
              <a:buSzPct val="75000"/>
            </a:pPr>
            <a: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t>Kinder/Jugendlichen </a:t>
            </a:r>
            <a:r>
              <a:rPr lang="de-DE" altLang="de-DE" sz="1800" b="1" dirty="0">
                <a:solidFill>
                  <a:srgbClr val="FF0000"/>
                </a:solidFill>
                <a:latin typeface="Arial" panose="020B0604020202020204" pitchFamily="34" charset="0"/>
                <a:ea typeface="Arial" panose="020B0604020202020204" pitchFamily="34" charset="0"/>
                <a:cs typeface="Arial" panose="020B0604020202020204" pitchFamily="34" charset="0"/>
              </a:rPr>
              <a:t>(Spieler/innen</a:t>
            </a:r>
            <a: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t>)</a:t>
            </a:r>
            <a:endParaRPr lang="de-DE" altLang="de-DE" sz="1800" b="1"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algn="l">
              <a:spcBef>
                <a:spcPts val="0"/>
              </a:spcBef>
              <a:spcAft>
                <a:spcPts val="600"/>
              </a:spcAft>
              <a:buClr>
                <a:schemeClr val="hlink"/>
              </a:buClr>
              <a:buSzPct val="75000"/>
            </a:pPr>
            <a:r>
              <a:rPr lang="de-DE" altLang="de-DE" sz="1600" b="1" dirty="0" smtClean="0">
                <a:solidFill>
                  <a:schemeClr val="tx1"/>
                </a:solidFill>
                <a:latin typeface="Arial" panose="020B0604020202020204" pitchFamily="34" charset="0"/>
                <a:ea typeface="Arial" panose="020B0604020202020204" pitchFamily="34" charset="0"/>
                <a:cs typeface="Arial" panose="020B0604020202020204" pitchFamily="34" charset="0"/>
              </a:rPr>
              <a:t>Beispiel / </a:t>
            </a:r>
            <a:r>
              <a:rPr lang="de-DE" altLang="de-DE" sz="1600" b="1" dirty="0">
                <a:solidFill>
                  <a:srgbClr val="00B050"/>
                </a:solidFill>
                <a:latin typeface="Arial" panose="020B0604020202020204" pitchFamily="34" charset="0"/>
                <a:ea typeface="Arial" panose="020B0604020202020204" pitchFamily="34" charset="0"/>
                <a:cs typeface="Arial" panose="020B0604020202020204" pitchFamily="34" charset="0"/>
              </a:rPr>
              <a:t>Ausformulierung durch den Verein</a:t>
            </a:r>
          </a:p>
          <a:p>
            <a:pPr marL="342900" indent="-342900" algn="l">
              <a:spcBef>
                <a:spcPts val="0"/>
              </a:spcBef>
              <a:spcAft>
                <a:spcPts val="600"/>
              </a:spcAft>
              <a:buSzPct val="100000"/>
              <a:buFont typeface="Arial" panose="020B0604020202020204" pitchFamily="34" charset="0"/>
              <a:buChar char="•"/>
            </a:pPr>
            <a:r>
              <a:rPr lang="de-DE" altLang="de-DE" sz="1600" dirty="0">
                <a:solidFill>
                  <a:schemeClr val="tx1"/>
                </a:solidFill>
                <a:latin typeface="Arial" panose="020B0604020202020204" pitchFamily="34" charset="0"/>
                <a:cs typeface="Arial" panose="020B0604020202020204" pitchFamily="34" charset="0"/>
              </a:rPr>
              <a:t>„Mit der Zugehörigkeit zur Fußballjugend des </a:t>
            </a:r>
            <a:r>
              <a:rPr lang="de-DE" altLang="de-DE" sz="1600" dirty="0" smtClean="0">
                <a:solidFill>
                  <a:schemeClr val="tx1"/>
                </a:solidFill>
                <a:latin typeface="Arial" panose="020B0604020202020204" pitchFamily="34" charset="0"/>
                <a:cs typeface="Arial" panose="020B0604020202020204" pitchFamily="34" charset="0"/>
              </a:rPr>
              <a:t>…, </a:t>
            </a:r>
            <a:r>
              <a:rPr lang="de-DE" altLang="de-DE" sz="1600" dirty="0">
                <a:solidFill>
                  <a:schemeClr val="tx1"/>
                </a:solidFill>
                <a:latin typeface="Arial" panose="020B0604020202020204" pitchFamily="34" charset="0"/>
                <a:cs typeface="Arial" panose="020B0604020202020204" pitchFamily="34" charset="0"/>
              </a:rPr>
              <a:t>achte ich auf Verlässlichkeit und </a:t>
            </a:r>
            <a:r>
              <a:rPr lang="de-DE" altLang="de-DE" sz="1600" dirty="0" smtClean="0">
                <a:solidFill>
                  <a:schemeClr val="tx1"/>
                </a:solidFill>
                <a:latin typeface="Arial" panose="020B0604020202020204" pitchFamily="34" charset="0"/>
                <a:cs typeface="Arial" panose="020B0604020202020204" pitchFamily="34" charset="0"/>
              </a:rPr>
              <a:t>Disziplin. Wir </a:t>
            </a:r>
            <a:r>
              <a:rPr lang="de-DE" altLang="de-DE" sz="1600" dirty="0">
                <a:solidFill>
                  <a:schemeClr val="tx1"/>
                </a:solidFill>
                <a:latin typeface="Arial" panose="020B0604020202020204" pitchFamily="34" charset="0"/>
                <a:cs typeface="Arial" panose="020B0604020202020204" pitchFamily="34" charset="0"/>
              </a:rPr>
              <a:t>Jugendfußballer/-innen treten als Einheit auf, auch über die verschiedenen Altersklassen hinweg. Die </a:t>
            </a:r>
            <a:r>
              <a:rPr lang="de-DE" altLang="de-DE" sz="1600" dirty="0" smtClean="0">
                <a:solidFill>
                  <a:schemeClr val="tx1"/>
                </a:solidFill>
                <a:latin typeface="Arial" panose="020B0604020202020204" pitchFamily="34" charset="0"/>
                <a:cs typeface="Arial" panose="020B0604020202020204" pitchFamily="34" charset="0"/>
              </a:rPr>
              <a:t>älteren Spieler </a:t>
            </a:r>
            <a:r>
              <a:rPr lang="de-DE" altLang="de-DE" sz="1600" dirty="0">
                <a:solidFill>
                  <a:schemeClr val="tx1"/>
                </a:solidFill>
                <a:latin typeface="Arial" panose="020B0604020202020204" pitchFamily="34" charset="0"/>
                <a:cs typeface="Arial" panose="020B0604020202020204" pitchFamily="34" charset="0"/>
              </a:rPr>
              <a:t>übernehmen eine Vorbildfunktion gegenüber den Jüngeren und leisten ggf. Hilfestellung</a:t>
            </a:r>
            <a:r>
              <a:rPr lang="de-DE" altLang="de-DE" sz="1600" dirty="0" smtClean="0">
                <a:solidFill>
                  <a:schemeClr val="tx1"/>
                </a:solidFill>
                <a:latin typeface="Arial" panose="020B0604020202020204" pitchFamily="34" charset="0"/>
                <a:cs typeface="Arial" panose="020B0604020202020204" pitchFamily="34" charset="0"/>
              </a:rPr>
              <a:t>.“</a:t>
            </a:r>
          </a:p>
          <a:p>
            <a:pPr algn="l">
              <a:spcBef>
                <a:spcPts val="0"/>
              </a:spcBef>
              <a:spcAft>
                <a:spcPts val="600"/>
              </a:spcAft>
              <a:buSzPct val="100000"/>
            </a:pPr>
            <a:endParaRPr lang="de-DE" altLang="de-DE" sz="1600" b="1"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gn="l">
              <a:spcBef>
                <a:spcPts val="0"/>
              </a:spcBef>
              <a:spcAft>
                <a:spcPts val="600"/>
              </a:spcAft>
              <a:buSzPct val="100000"/>
            </a:pPr>
            <a:r>
              <a:rPr lang="de-DE" altLang="de-DE" sz="1800" b="1" dirty="0" smtClean="0">
                <a:solidFill>
                  <a:srgbClr val="FF0000"/>
                </a:solidFill>
                <a:latin typeface="Arial" panose="020B0604020202020204" pitchFamily="34" charset="0"/>
                <a:ea typeface="Arial" panose="020B0604020202020204" pitchFamily="34" charset="0"/>
                <a:cs typeface="Arial" panose="020B0604020202020204" pitchFamily="34" charset="0"/>
              </a:rPr>
              <a:t>Trainer/Betreuer</a:t>
            </a:r>
          </a:p>
          <a:p>
            <a:pPr algn="l">
              <a:spcBef>
                <a:spcPts val="0"/>
              </a:spcBef>
              <a:spcAft>
                <a:spcPts val="600"/>
              </a:spcAft>
              <a:buClr>
                <a:schemeClr val="hlink"/>
              </a:buClr>
              <a:buSzPct val="75000"/>
            </a:pPr>
            <a:r>
              <a:rPr lang="de-DE" altLang="de-DE" sz="1600" b="1" dirty="0" smtClean="0">
                <a:solidFill>
                  <a:schemeClr val="tx1"/>
                </a:solidFill>
                <a:latin typeface="Arial" panose="020B0604020202020204" pitchFamily="34" charset="0"/>
                <a:cs typeface="Arial" panose="020B0604020202020204" pitchFamily="34" charset="0"/>
              </a:rPr>
              <a:t>Beispiel / </a:t>
            </a:r>
            <a:r>
              <a:rPr lang="de-DE" altLang="de-DE" sz="1600" b="1" dirty="0" smtClean="0">
                <a:solidFill>
                  <a:srgbClr val="00B050"/>
                </a:solidFill>
                <a:latin typeface="Arial" panose="020B0604020202020204" pitchFamily="34" charset="0"/>
              </a:rPr>
              <a:t>Ausformulierung </a:t>
            </a:r>
            <a:r>
              <a:rPr lang="de-DE" altLang="de-DE" sz="1600" b="1" dirty="0">
                <a:solidFill>
                  <a:srgbClr val="00B050"/>
                </a:solidFill>
                <a:latin typeface="Arial" panose="020B0604020202020204" pitchFamily="34" charset="0"/>
              </a:rPr>
              <a:t>durch den Verein</a:t>
            </a:r>
          </a:p>
          <a:p>
            <a:pPr marL="342900" indent="-342900" algn="l">
              <a:spcBef>
                <a:spcPts val="0"/>
              </a:spcBef>
              <a:spcAft>
                <a:spcPts val="600"/>
              </a:spcAft>
              <a:buSzPct val="100000"/>
              <a:buFont typeface="Arial" panose="020B0604020202020204" pitchFamily="34" charset="0"/>
              <a:buChar char="•"/>
            </a:pPr>
            <a:r>
              <a:rPr lang="de-DE" altLang="de-DE" sz="1600" dirty="0">
                <a:solidFill>
                  <a:schemeClr val="tx1"/>
                </a:solidFill>
                <a:latin typeface="Arial" panose="020B0604020202020204" pitchFamily="34" charset="0"/>
                <a:cs typeface="Arial" panose="020B0604020202020204" pitchFamily="34" charset="0"/>
              </a:rPr>
              <a:t>„In der Kinder- und Jugendarbeit des </a:t>
            </a:r>
            <a:r>
              <a:rPr lang="de-DE" altLang="de-DE" sz="1600" dirty="0" smtClean="0">
                <a:solidFill>
                  <a:schemeClr val="tx1"/>
                </a:solidFill>
                <a:latin typeface="Arial" panose="020B0604020202020204" pitchFamily="34" charset="0"/>
                <a:cs typeface="Arial" panose="020B0604020202020204" pitchFamily="34" charset="0"/>
              </a:rPr>
              <a:t>… übernehme </a:t>
            </a:r>
            <a:r>
              <a:rPr lang="de-DE" altLang="de-DE" sz="1600" dirty="0">
                <a:solidFill>
                  <a:schemeClr val="tx1"/>
                </a:solidFill>
                <a:latin typeface="Arial" panose="020B0604020202020204" pitchFamily="34" charset="0"/>
                <a:cs typeface="Arial" panose="020B0604020202020204" pitchFamily="34" charset="0"/>
              </a:rPr>
              <a:t>ich Verantwortung für das Wohl der mit </a:t>
            </a:r>
            <a:r>
              <a:rPr lang="de-DE" altLang="de-DE" sz="1600" dirty="0" smtClean="0">
                <a:solidFill>
                  <a:schemeClr val="tx1"/>
                </a:solidFill>
                <a:latin typeface="Arial" panose="020B0604020202020204" pitchFamily="34" charset="0"/>
                <a:cs typeface="Arial" panose="020B0604020202020204" pitchFamily="34" charset="0"/>
              </a:rPr>
              <a:t>anvertrauten Kinder/Jugendlichen</a:t>
            </a:r>
            <a:r>
              <a:rPr lang="de-DE" altLang="de-DE" sz="1600" dirty="0">
                <a:solidFill>
                  <a:schemeClr val="tx1"/>
                </a:solidFill>
                <a:latin typeface="Arial" panose="020B0604020202020204" pitchFamily="34" charset="0"/>
                <a:cs typeface="Arial" panose="020B0604020202020204" pitchFamily="34" charset="0"/>
              </a:rPr>
              <a:t>. Mein Leitsatz und Schwerpunkt ist die Arbeit mit Kindern und Jugendlichen, die durch </a:t>
            </a:r>
            <a:r>
              <a:rPr lang="de-DE" altLang="de-DE" sz="1600" dirty="0" smtClean="0">
                <a:solidFill>
                  <a:schemeClr val="tx1"/>
                </a:solidFill>
                <a:latin typeface="Arial" panose="020B0604020202020204" pitchFamily="34" charset="0"/>
                <a:cs typeface="Arial" panose="020B0604020202020204" pitchFamily="34" charset="0"/>
              </a:rPr>
              <a:t>Respekt, gegenseitige </a:t>
            </a:r>
            <a:r>
              <a:rPr lang="de-DE" altLang="de-DE" sz="1600" dirty="0">
                <a:solidFill>
                  <a:schemeClr val="tx1"/>
                </a:solidFill>
                <a:latin typeface="Arial" panose="020B0604020202020204" pitchFamily="34" charset="0"/>
                <a:cs typeface="Arial" panose="020B0604020202020204" pitchFamily="34" charset="0"/>
              </a:rPr>
              <a:t>Wertschätzung und Vertrauen geprägt </a:t>
            </a:r>
            <a:r>
              <a:rPr lang="de-DE" altLang="de-DE" sz="1600" dirty="0" smtClean="0">
                <a:solidFill>
                  <a:schemeClr val="tx1"/>
                </a:solidFill>
                <a:latin typeface="Arial" panose="020B0604020202020204" pitchFamily="34" charset="0"/>
                <a:cs typeface="Arial" panose="020B0604020202020204" pitchFamily="34" charset="0"/>
              </a:rPr>
              <a:t>wird.“</a:t>
            </a:r>
            <a:endParaRPr lang="de-DE" altLang="de-DE" sz="1600" dirty="0">
              <a:solidFill>
                <a:schemeClr val="tx1"/>
              </a:solidFill>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2. Verhalten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96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1789"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600" b="1" kern="0" dirty="0" smtClean="0">
                <a:solidFill>
                  <a:schemeClr val="tx1"/>
                </a:solidFill>
                <a:latin typeface="Arial" panose="020B0604020202020204" pitchFamily="34" charset="0"/>
                <a:cs typeface="Arial" panose="020B0604020202020204" pitchFamily="34" charset="0"/>
              </a:rPr>
              <a:t>  </a:t>
            </a:r>
            <a:r>
              <a:rPr lang="de-DE" sz="2400" b="1" kern="0" cap="small" dirty="0" smtClean="0">
                <a:solidFill>
                  <a:schemeClr val="tx1"/>
                </a:solidFill>
                <a:latin typeface="Arial" panose="020B0604020202020204" pitchFamily="34" charset="0"/>
                <a:cs typeface="Arial" panose="020B0604020202020204" pitchFamily="34" charset="0"/>
              </a:rPr>
              <a:t>Inhalte</a:t>
            </a: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2" name="Rechteck 1"/>
          <p:cNvSpPr/>
          <p:nvPr/>
        </p:nvSpPr>
        <p:spPr>
          <a:xfrm>
            <a:off x="431540" y="1493785"/>
            <a:ext cx="8712460" cy="800219"/>
          </a:xfrm>
          <a:prstGeom prst="rect">
            <a:avLst/>
          </a:prstGeom>
        </p:spPr>
        <p:txBody>
          <a:bodyPr wrap="square">
            <a:spAutoFit/>
          </a:bodyPr>
          <a:lstStyle/>
          <a:p>
            <a:pPr lvl="0">
              <a:spcBef>
                <a:spcPts val="0"/>
              </a:spcBef>
              <a:spcAft>
                <a:spcPts val="1200"/>
              </a:spcAft>
              <a:tabLst>
                <a:tab pos="449263" algn="l"/>
              </a:tabLst>
            </a:pPr>
            <a:r>
              <a:rPr lang="de-DE" altLang="de-DE" b="1" dirty="0" smtClean="0">
                <a:solidFill>
                  <a:srgbClr val="3F3F3F"/>
                </a:solidFill>
                <a:ea typeface="Arial" panose="020B0604020202020204" pitchFamily="34" charset="0"/>
                <a:cs typeface="Arial" panose="020B0604020202020204" pitchFamily="34" charset="0"/>
              </a:rPr>
              <a:t>Ihr seid ein wichtiger Teil unseres Vereins…</a:t>
            </a:r>
          </a:p>
          <a:p>
            <a:pPr lvl="0">
              <a:spcBef>
                <a:spcPts val="0"/>
              </a:spcBef>
              <a:spcAft>
                <a:spcPts val="1200"/>
              </a:spcAft>
              <a:tabLst>
                <a:tab pos="449263" algn="l"/>
              </a:tabLst>
            </a:pPr>
            <a:endParaRPr lang="de-DE" altLang="de-DE" dirty="0">
              <a:solidFill>
                <a:srgbClr val="3F3F3F"/>
              </a:solidFill>
              <a:ea typeface="Arial" panose="020B0604020202020204" pitchFamily="34" charset="0"/>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2332931746"/>
              </p:ext>
            </p:extLst>
          </p:nvPr>
        </p:nvGraphicFramePr>
        <p:xfrm>
          <a:off x="3176845" y="1268760"/>
          <a:ext cx="6873425" cy="4428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550" y="2698345"/>
            <a:ext cx="3510390" cy="2340260"/>
          </a:xfrm>
          <a:prstGeom prst="rect">
            <a:avLst/>
          </a:prstGeom>
        </p:spPr>
      </p:pic>
    </p:spTree>
    <p:extLst>
      <p:ext uri="{BB962C8B-B14F-4D97-AF65-F5344CB8AC3E}">
        <p14:creationId xmlns:p14="http://schemas.microsoft.com/office/powerpoint/2010/main" val="363526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510" y="0"/>
            <a:ext cx="3240360"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de-DE" sz="2600" b="1" kern="0" dirty="0" smtClean="0">
                <a:solidFill>
                  <a:schemeClr val="tx1"/>
                </a:solidFill>
                <a:latin typeface="Arial" panose="020B0604020202020204" pitchFamily="34" charset="0"/>
                <a:cs typeface="Arial" panose="020B0604020202020204" pitchFamily="34" charset="0"/>
              </a:rPr>
              <a:t>  </a:t>
            </a:r>
            <a:endParaRPr lang="de-DE" sz="2400" b="1" kern="0" cap="small" dirty="0" smtClean="0">
              <a:solidFill>
                <a:schemeClr val="tx1"/>
              </a:solidFill>
              <a:latin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84768"/>
            <a:ext cx="8876351" cy="692497"/>
          </a:xfrm>
          <a:prstGeom prst="rect">
            <a:avLst/>
          </a:prstGeom>
        </p:spPr>
        <p:txBody>
          <a:bodyPr wrap="square">
            <a:spAutoFit/>
          </a:bodyPr>
          <a:lstStyle/>
          <a:p>
            <a:pPr lvl="0">
              <a:spcAft>
                <a:spcPts val="600"/>
              </a:spcAft>
              <a:tabLst>
                <a:tab pos="449263" algn="l"/>
              </a:tabLst>
            </a:pPr>
            <a:endParaRPr lang="en-US" altLang="de-DE" sz="1600" dirty="0">
              <a:solidFill>
                <a:srgbClr val="3F3F3F"/>
              </a:solidFill>
              <a:ea typeface="Arial" panose="020B0604020202020204" pitchFamily="34" charset="0"/>
              <a:cs typeface="Times New Roman" panose="02020603050405020304" pitchFamily="18" charset="0"/>
            </a:endParaRPr>
          </a:p>
          <a:p>
            <a:pPr marL="285750" lvl="0" indent="-285750">
              <a:buFont typeface="Arial" panose="020B0604020202020204" pitchFamily="34" charset="0"/>
              <a:buChar char="•"/>
              <a:tabLst>
                <a:tab pos="449263" algn="l"/>
              </a:tabLst>
            </a:pPr>
            <a:endParaRPr lang="de-DE" altLang="de-DE" dirty="0"/>
          </a:p>
        </p:txBody>
      </p:sp>
      <p:sp>
        <p:nvSpPr>
          <p:cNvPr id="9" name="Text Box 4"/>
          <p:cNvSpPr txBox="1">
            <a:spLocks noChangeArrowheads="1"/>
          </p:cNvSpPr>
          <p:nvPr/>
        </p:nvSpPr>
        <p:spPr bwMode="auto">
          <a:xfrm>
            <a:off x="359870" y="1284768"/>
            <a:ext cx="8691907" cy="50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a:spcBef>
                <a:spcPts val="0"/>
              </a:spcBef>
              <a:spcAft>
                <a:spcPts val="1200"/>
              </a:spcAft>
              <a:buClr>
                <a:schemeClr val="hlink"/>
              </a:buClr>
              <a:buSzPct val="75000"/>
            </a:pPr>
            <a:r>
              <a:rPr lang="de-DE" altLang="de-DE" sz="1800" dirty="0" smtClean="0">
                <a:solidFill>
                  <a:srgbClr val="FF0000"/>
                </a:solidFill>
                <a:latin typeface="Arial" panose="020B0604020202020204" pitchFamily="34" charset="0"/>
              </a:rPr>
              <a:t>Kinderschutz</a:t>
            </a:r>
          </a:p>
          <a:p>
            <a:pPr>
              <a:spcBef>
                <a:spcPts val="0"/>
              </a:spcBef>
              <a:spcAft>
                <a:spcPts val="600"/>
              </a:spcAft>
              <a:buClr>
                <a:schemeClr val="hlink"/>
              </a:buClr>
              <a:buSzPct val="75000"/>
            </a:pPr>
            <a:r>
              <a:rPr lang="de-DE" altLang="de-DE" sz="1600" dirty="0" smtClean="0">
                <a:latin typeface="Arial" panose="020B0604020202020204" pitchFamily="34" charset="0"/>
              </a:rPr>
              <a:t>Wir setzen uns für Kinderschutz im Verein ein!</a:t>
            </a:r>
            <a:endParaRPr lang="de-DE" altLang="de-DE" sz="1600" b="0" dirty="0">
              <a:solidFill>
                <a:srgbClr val="00B050"/>
              </a:solidFill>
              <a:latin typeface="Arial" panose="020B0604020202020204" pitchFamily="34" charset="0"/>
            </a:endParaRPr>
          </a:p>
          <a:p>
            <a:pPr marL="265113" indent="-265113">
              <a:spcBef>
                <a:spcPts val="0"/>
              </a:spcBef>
              <a:spcAft>
                <a:spcPts val="600"/>
              </a:spcAft>
              <a:buSzPct val="100000"/>
              <a:buFont typeface="Arial" panose="020B0604020202020204" pitchFamily="34" charset="0"/>
              <a:buChar char="•"/>
            </a:pPr>
            <a:r>
              <a:rPr lang="de-DE" altLang="de-DE" sz="1600" b="0" dirty="0" smtClean="0">
                <a:latin typeface="Arial" panose="020B0604020202020204" pitchFamily="34" charset="0"/>
              </a:rPr>
              <a:t>Ansprechpartner im Verein für Kinderschutz: </a:t>
            </a:r>
            <a:r>
              <a:rPr lang="de-DE" altLang="de-DE" sz="1600" dirty="0" smtClean="0">
                <a:solidFill>
                  <a:srgbClr val="00B050"/>
                </a:solidFill>
                <a:latin typeface="Arial" panose="020B0604020202020204" pitchFamily="34" charset="0"/>
              </a:rPr>
              <a:t>Verein</a:t>
            </a:r>
          </a:p>
          <a:p>
            <a:pPr marL="265113" indent="-265113">
              <a:spcBef>
                <a:spcPts val="0"/>
              </a:spcBef>
              <a:spcAft>
                <a:spcPts val="600"/>
              </a:spcAft>
              <a:buSzPct val="100000"/>
              <a:buFont typeface="Arial" panose="020B0604020202020204" pitchFamily="34" charset="0"/>
              <a:buChar char="•"/>
            </a:pPr>
            <a:r>
              <a:rPr lang="de-DE" altLang="de-DE" sz="1600" b="0" dirty="0" smtClean="0">
                <a:latin typeface="Arial" panose="020B0604020202020204" pitchFamily="34" charset="0"/>
              </a:rPr>
              <a:t>Einholen des erweiterten, polizeilichen Führungszeugnisses aller Trainer u. Jugendleiter</a:t>
            </a:r>
          </a:p>
          <a:p>
            <a:pPr marL="265113" indent="-265113">
              <a:spcBef>
                <a:spcPts val="0"/>
              </a:spcBef>
              <a:spcAft>
                <a:spcPts val="600"/>
              </a:spcAft>
              <a:buSzPct val="100000"/>
              <a:buFont typeface="Arial" panose="020B0604020202020204" pitchFamily="34" charset="0"/>
              <a:buChar char="•"/>
            </a:pPr>
            <a:r>
              <a:rPr lang="de-DE" altLang="de-DE" sz="1600" b="0" dirty="0" smtClean="0">
                <a:latin typeface="Arial" panose="020B0604020202020204" pitchFamily="34" charset="0"/>
              </a:rPr>
              <a:t>Aufklärung aller Trainer 1x/Jahr zu Kinderschutz mit dem Unterschreiben des Verhaltenskodex</a:t>
            </a:r>
          </a:p>
          <a:p>
            <a:pPr marL="265113" indent="-265113">
              <a:spcBef>
                <a:spcPts val="0"/>
              </a:spcBef>
              <a:spcAft>
                <a:spcPts val="300"/>
              </a:spcAft>
              <a:buSzPct val="100000"/>
              <a:buFont typeface="Arial" panose="020B0604020202020204" pitchFamily="34" charset="0"/>
              <a:buChar char="•"/>
            </a:pPr>
            <a:r>
              <a:rPr lang="de-DE" altLang="de-DE" sz="1600" b="0" dirty="0" smtClean="0">
                <a:latin typeface="Arial" panose="020B0604020202020204" pitchFamily="34" charset="0"/>
              </a:rPr>
              <a:t>Beachtung </a:t>
            </a:r>
            <a:r>
              <a:rPr lang="de-DE" altLang="de-DE" sz="1600" b="0" dirty="0">
                <a:latin typeface="Arial" panose="020B0604020202020204" pitchFamily="34" charset="0"/>
              </a:rPr>
              <a:t>und Umsetzung der Regeln für Kinderschutz </a:t>
            </a:r>
            <a:r>
              <a:rPr lang="de-DE" altLang="de-DE" sz="1600" b="0" dirty="0" smtClean="0">
                <a:latin typeface="Arial" panose="020B0604020202020204" pitchFamily="34" charset="0"/>
              </a:rPr>
              <a:t>bezüglich</a:t>
            </a:r>
            <a:endParaRPr lang="de-DE" altLang="de-DE" sz="1600" b="0" dirty="0">
              <a:latin typeface="Arial" panose="020B0604020202020204" pitchFamily="34" charset="0"/>
            </a:endParaRPr>
          </a:p>
          <a:p>
            <a:pPr marL="550863" lvl="1">
              <a:spcBef>
                <a:spcPts val="0"/>
              </a:spcBef>
              <a:spcAft>
                <a:spcPts val="300"/>
              </a:spcAft>
              <a:buSzPct val="75000"/>
              <a:buFont typeface="Courier New" panose="02070309020205020404" pitchFamily="49" charset="0"/>
              <a:buChar char="o"/>
            </a:pPr>
            <a:r>
              <a:rPr lang="de-DE" altLang="de-DE" sz="1600" b="0" dirty="0" smtClean="0">
                <a:latin typeface="Arial" panose="020B0604020202020204" pitchFamily="34" charset="0"/>
              </a:rPr>
              <a:t>Körperlicher Kontakte</a:t>
            </a:r>
          </a:p>
          <a:p>
            <a:pPr marL="550863" lvl="1">
              <a:spcBef>
                <a:spcPts val="0"/>
              </a:spcBef>
              <a:spcAft>
                <a:spcPts val="300"/>
              </a:spcAft>
              <a:buSzPct val="75000"/>
              <a:buFont typeface="Courier New" panose="02070309020205020404" pitchFamily="49" charset="0"/>
              <a:buChar char="o"/>
            </a:pPr>
            <a:r>
              <a:rPr lang="de-DE" altLang="de-DE" sz="1600" b="0" dirty="0" smtClean="0">
                <a:latin typeface="Arial" panose="020B0604020202020204" pitchFamily="34" charset="0"/>
              </a:rPr>
              <a:t>Dusch- und Umkleidesituationen</a:t>
            </a:r>
          </a:p>
          <a:p>
            <a:pPr marL="550863" lvl="1">
              <a:spcBef>
                <a:spcPts val="0"/>
              </a:spcBef>
              <a:spcAft>
                <a:spcPts val="600"/>
              </a:spcAft>
              <a:buSzPct val="75000"/>
              <a:buFont typeface="Courier New" panose="02070309020205020404" pitchFamily="49" charset="0"/>
              <a:buChar char="o"/>
            </a:pPr>
            <a:r>
              <a:rPr lang="de-DE" altLang="de-DE" sz="1600" b="0" dirty="0" smtClean="0">
                <a:latin typeface="Arial" panose="020B0604020202020204" pitchFamily="34" charset="0"/>
              </a:rPr>
              <a:t>Maßnahmen mit Übernachtungen</a:t>
            </a:r>
          </a:p>
          <a:p>
            <a:pPr marL="265113" lvl="1" indent="-265113">
              <a:spcBef>
                <a:spcPts val="0"/>
              </a:spcBef>
              <a:spcAft>
                <a:spcPts val="300"/>
              </a:spcAft>
              <a:buSzPct val="100000"/>
              <a:buFont typeface="Arial" panose="020B0604020202020204" pitchFamily="34" charset="0"/>
              <a:buChar char="•"/>
            </a:pPr>
            <a:r>
              <a:rPr lang="de-DE" altLang="de-DE" sz="1600" b="0" dirty="0" smtClean="0">
                <a:latin typeface="Arial" panose="020B0604020202020204" pitchFamily="34" charset="0"/>
              </a:rPr>
              <a:t>Angemessenes </a:t>
            </a:r>
            <a:r>
              <a:rPr lang="de-DE" altLang="de-DE" sz="1600" b="0" dirty="0">
                <a:latin typeface="Arial" panose="020B0604020202020204" pitchFamily="34" charset="0"/>
              </a:rPr>
              <a:t>allgemeines Verhalten</a:t>
            </a:r>
          </a:p>
          <a:p>
            <a:pPr marL="550863" lvl="1">
              <a:spcBef>
                <a:spcPts val="0"/>
              </a:spcBef>
              <a:spcAft>
                <a:spcPts val="300"/>
              </a:spcAft>
              <a:buSzPct val="75000"/>
              <a:buFont typeface="Courier New" panose="02070309020205020404" pitchFamily="49" charset="0"/>
              <a:buChar char="o"/>
            </a:pPr>
            <a:r>
              <a:rPr lang="de-DE" altLang="de-DE" sz="1600" b="0" dirty="0" smtClean="0">
                <a:latin typeface="Arial" panose="020B0604020202020204" pitchFamily="34" charset="0"/>
              </a:rPr>
              <a:t>Verantwortung übernehmen</a:t>
            </a:r>
          </a:p>
          <a:p>
            <a:pPr marL="550863" lvl="1">
              <a:spcBef>
                <a:spcPts val="0"/>
              </a:spcBef>
              <a:spcAft>
                <a:spcPts val="300"/>
              </a:spcAft>
              <a:buSzPct val="75000"/>
              <a:buFont typeface="Courier New" panose="02070309020205020404" pitchFamily="49" charset="0"/>
              <a:buChar char="o"/>
            </a:pPr>
            <a:r>
              <a:rPr lang="de-DE" altLang="de-DE" sz="1600" b="0" dirty="0" smtClean="0">
                <a:latin typeface="Arial" panose="020B0604020202020204" pitchFamily="34" charset="0"/>
              </a:rPr>
              <a:t>Rechte achten</a:t>
            </a:r>
          </a:p>
          <a:p>
            <a:pPr marL="550863" lvl="1">
              <a:spcBef>
                <a:spcPts val="0"/>
              </a:spcBef>
              <a:spcAft>
                <a:spcPts val="300"/>
              </a:spcAft>
              <a:buSzPct val="75000"/>
              <a:buFont typeface="Courier New" panose="02070309020205020404" pitchFamily="49" charset="0"/>
              <a:buChar char="o"/>
            </a:pPr>
            <a:r>
              <a:rPr lang="de-DE" altLang="de-DE" sz="1600" b="0" dirty="0" smtClean="0">
                <a:latin typeface="Arial" panose="020B0604020202020204" pitchFamily="34" charset="0"/>
              </a:rPr>
              <a:t>Grenzen respektieren</a:t>
            </a:r>
          </a:p>
          <a:p>
            <a:pPr marL="550863" lvl="1">
              <a:spcBef>
                <a:spcPts val="0"/>
              </a:spcBef>
              <a:spcAft>
                <a:spcPts val="300"/>
              </a:spcAft>
              <a:buSzPct val="75000"/>
              <a:buFont typeface="Courier New" panose="02070309020205020404" pitchFamily="49" charset="0"/>
              <a:buChar char="o"/>
            </a:pPr>
            <a:r>
              <a:rPr lang="de-DE" altLang="de-DE" sz="1600" b="0" dirty="0" smtClean="0">
                <a:latin typeface="Arial" panose="020B0604020202020204" pitchFamily="34" charset="0"/>
              </a:rPr>
              <a:t>aktiv Einschreiten</a:t>
            </a:r>
          </a:p>
          <a:p>
            <a:pPr marL="457200" indent="-457200">
              <a:spcBef>
                <a:spcPct val="50000"/>
              </a:spcBef>
              <a:spcAft>
                <a:spcPts val="600"/>
              </a:spcAft>
              <a:buClr>
                <a:schemeClr val="hlink"/>
              </a:buClr>
              <a:buSzPct val="75000"/>
              <a:buAutoNum type="arabicPeriod"/>
            </a:pPr>
            <a:endParaRPr lang="de-DE" altLang="de-DE" sz="1600" b="0" dirty="0" smtClean="0">
              <a:solidFill>
                <a:srgbClr val="990000"/>
              </a:solidFill>
              <a:latin typeface="Arial" panose="020B0604020202020204" pitchFamily="34" charset="0"/>
            </a:endParaRPr>
          </a:p>
        </p:txBody>
      </p:sp>
      <p:sp>
        <p:nvSpPr>
          <p:cNvPr id="8"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2. Verhalten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2" name="Rechteck 1"/>
          <p:cNvSpPr/>
          <p:nvPr/>
        </p:nvSpPr>
        <p:spPr>
          <a:xfrm>
            <a:off x="6441243" y="1468000"/>
            <a:ext cx="1912282" cy="830997"/>
          </a:xfrm>
          <a:prstGeom prst="rect">
            <a:avLst/>
          </a:prstGeom>
        </p:spPr>
        <p:txBody>
          <a:bodyPr wrap="square">
            <a:spAutoFit/>
          </a:bodyPr>
          <a:lstStyle/>
          <a:p>
            <a:r>
              <a:rPr lang="de-DE" altLang="de-DE" sz="1600" b="1" dirty="0" smtClean="0">
                <a:solidFill>
                  <a:srgbClr val="00B050"/>
                </a:solidFill>
              </a:rPr>
              <a:t>Ausformulierung/Ergänzung </a:t>
            </a:r>
            <a:r>
              <a:rPr lang="de-DE" altLang="de-DE" sz="1600" b="1" dirty="0">
                <a:solidFill>
                  <a:srgbClr val="00B050"/>
                </a:solidFill>
              </a:rPr>
              <a:t>durch </a:t>
            </a:r>
            <a:r>
              <a:rPr lang="de-DE" altLang="de-DE" sz="1600" b="1" dirty="0" smtClean="0">
                <a:solidFill>
                  <a:srgbClr val="00B050"/>
                </a:solidFill>
              </a:rPr>
              <a:t>Verein</a:t>
            </a:r>
            <a:endParaRPr lang="en-US" sz="1600" b="1"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357198" y="3579017"/>
            <a:ext cx="3060340" cy="2040226"/>
          </a:xfrm>
          <a:prstGeom prst="rect">
            <a:avLst/>
          </a:prstGeom>
        </p:spPr>
      </p:pic>
    </p:spTree>
    <p:extLst>
      <p:ext uri="{BB962C8B-B14F-4D97-AF65-F5344CB8AC3E}">
        <p14:creationId xmlns:p14="http://schemas.microsoft.com/office/powerpoint/2010/main" val="391008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38406" y="1276012"/>
            <a:ext cx="8415935" cy="4909036"/>
          </a:xfrm>
          <a:prstGeom prst="rect">
            <a:avLst/>
          </a:prstGeom>
          <a:noFill/>
        </p:spPr>
        <p:txBody>
          <a:bodyPr wrap="square" rtlCol="0">
            <a:spAutoFit/>
          </a:bodyPr>
          <a:lstStyle/>
          <a:p>
            <a:pPr>
              <a:spcAft>
                <a:spcPts val="1200"/>
              </a:spcAft>
            </a:pPr>
            <a:r>
              <a:rPr lang="de-DE" b="1" dirty="0" smtClean="0">
                <a:solidFill>
                  <a:srgbClr val="FF0000"/>
                </a:solidFill>
              </a:rPr>
              <a:t>Wie ihr uns unterstützen könnt …</a:t>
            </a:r>
            <a:endParaRPr lang="de-DE" b="1" dirty="0" smtClean="0"/>
          </a:p>
          <a:p>
            <a:pPr marL="285750" indent="-285750">
              <a:spcAft>
                <a:spcPts val="300"/>
              </a:spcAft>
              <a:buFont typeface="Arial" panose="020B0604020202020204" pitchFamily="34" charset="0"/>
              <a:buChar char="•"/>
            </a:pPr>
            <a:r>
              <a:rPr lang="de-DE" sz="1600" b="1" dirty="0" smtClean="0"/>
              <a:t>Das eigene Kind, wenn ihr z. B.</a:t>
            </a:r>
            <a:endParaRPr lang="de-DE" sz="1600" b="1" dirty="0"/>
          </a:p>
          <a:p>
            <a:pPr marL="541338" lvl="1" indent="-276225">
              <a:spcAft>
                <a:spcPts val="300"/>
              </a:spcAft>
              <a:buFont typeface="Courier New" panose="02070309020205020404" pitchFamily="49" charset="0"/>
              <a:buChar char="o"/>
            </a:pPr>
            <a:r>
              <a:rPr lang="de-DE" sz="1600" dirty="0" smtClean="0"/>
              <a:t>es </a:t>
            </a:r>
            <a:r>
              <a:rPr lang="de-DE" sz="1600" dirty="0"/>
              <a:t>pünktlich zum Training und zu </a:t>
            </a:r>
            <a:r>
              <a:rPr lang="de-DE" sz="1600" dirty="0" smtClean="0"/>
              <a:t>Spielen bringt </a:t>
            </a:r>
            <a:r>
              <a:rPr lang="de-DE" sz="1600" dirty="0"/>
              <a:t>und </a:t>
            </a:r>
            <a:r>
              <a:rPr lang="de-DE" sz="1600" dirty="0" smtClean="0"/>
              <a:t>abholt</a:t>
            </a:r>
            <a:endParaRPr lang="de-DE" sz="1600" dirty="0"/>
          </a:p>
          <a:p>
            <a:pPr marL="541338" lvl="1" indent="-276225">
              <a:spcAft>
                <a:spcPts val="300"/>
              </a:spcAft>
              <a:buFont typeface="Courier New" panose="02070309020205020404" pitchFamily="49" charset="0"/>
              <a:buChar char="o"/>
            </a:pPr>
            <a:r>
              <a:rPr lang="de-DE" sz="1600" dirty="0" smtClean="0"/>
              <a:t>das </a:t>
            </a:r>
            <a:r>
              <a:rPr lang="de-DE" sz="1600" dirty="0"/>
              <a:t>Trainerteam </a:t>
            </a:r>
            <a:r>
              <a:rPr lang="de-DE" sz="1600" dirty="0" smtClean="0"/>
              <a:t>informiert, </a:t>
            </a:r>
            <a:r>
              <a:rPr lang="de-DE" sz="1600" dirty="0"/>
              <a:t>falls </a:t>
            </a:r>
            <a:r>
              <a:rPr lang="de-DE" sz="1600" dirty="0" smtClean="0"/>
              <a:t>euer Kind nicht teilnehmen kann</a:t>
            </a:r>
          </a:p>
          <a:p>
            <a:pPr marL="541338" lvl="1" indent="-276225">
              <a:spcAft>
                <a:spcPts val="1200"/>
              </a:spcAft>
              <a:buFont typeface="Courier New" panose="02070309020205020404" pitchFamily="49" charset="0"/>
              <a:buChar char="o"/>
            </a:pPr>
            <a:r>
              <a:rPr lang="de-DE" sz="1600" dirty="0" smtClean="0"/>
              <a:t>Eurem Kind geeignete Trainings-/Spielkleidung u. ein Getränk mitgebt</a:t>
            </a:r>
          </a:p>
          <a:p>
            <a:pPr marL="93663" indent="-285750">
              <a:spcAft>
                <a:spcPts val="300"/>
              </a:spcAft>
              <a:buFont typeface="Arial" panose="020B0604020202020204" pitchFamily="34" charset="0"/>
              <a:buChar char="•"/>
            </a:pPr>
            <a:r>
              <a:rPr lang="de-DE" sz="1600" b="1" dirty="0" smtClean="0"/>
              <a:t>Der Mannschaft, indem ihr z. B.</a:t>
            </a:r>
          </a:p>
          <a:p>
            <a:pPr marL="541338" lvl="1" indent="-276225">
              <a:spcAft>
                <a:spcPts val="300"/>
              </a:spcAft>
              <a:buFont typeface="Courier New" panose="02070309020205020404" pitchFamily="49" charset="0"/>
              <a:buChar char="o"/>
            </a:pPr>
            <a:r>
              <a:rPr lang="de-DE" sz="1600" dirty="0" smtClean="0"/>
              <a:t>das </a:t>
            </a:r>
            <a:r>
              <a:rPr lang="de-DE" sz="1600" dirty="0"/>
              <a:t>Trainerteam </a:t>
            </a:r>
            <a:r>
              <a:rPr lang="de-DE" sz="1600" dirty="0" smtClean="0"/>
              <a:t>unterstützt, </a:t>
            </a:r>
            <a:r>
              <a:rPr lang="de-DE" sz="1600" dirty="0"/>
              <a:t>z. B. beim Trainings- </a:t>
            </a:r>
            <a:r>
              <a:rPr lang="de-DE" sz="1600" dirty="0" smtClean="0"/>
              <a:t/>
            </a:r>
            <a:br>
              <a:rPr lang="de-DE" sz="1600" dirty="0" smtClean="0"/>
            </a:br>
            <a:r>
              <a:rPr lang="de-DE" sz="1600" dirty="0" smtClean="0"/>
              <a:t>und Spielaufbau</a:t>
            </a:r>
            <a:endParaRPr lang="de-DE" sz="1600" dirty="0"/>
          </a:p>
          <a:p>
            <a:pPr marL="541338" lvl="1" indent="-276225">
              <a:spcAft>
                <a:spcPts val="300"/>
              </a:spcAft>
              <a:buFont typeface="Courier New" panose="02070309020205020404" pitchFamily="49" charset="0"/>
              <a:buChar char="o"/>
            </a:pPr>
            <a:r>
              <a:rPr lang="de-DE" sz="1600" dirty="0" smtClean="0"/>
              <a:t>Trikots wascht, die Bewirtung mitorganisiert</a:t>
            </a:r>
            <a:endParaRPr lang="de-DE" sz="1600" dirty="0"/>
          </a:p>
          <a:p>
            <a:pPr marL="541338" lvl="1" indent="-276225">
              <a:spcAft>
                <a:spcPts val="300"/>
              </a:spcAft>
              <a:buFont typeface="Courier New" panose="02070309020205020404" pitchFamily="49" charset="0"/>
              <a:buChar char="o"/>
            </a:pPr>
            <a:r>
              <a:rPr lang="de-DE" sz="1600" dirty="0" smtClean="0"/>
              <a:t>als </a:t>
            </a:r>
            <a:r>
              <a:rPr lang="de-DE" sz="1600" dirty="0"/>
              <a:t>Mannschaftsbetreuer/in </a:t>
            </a:r>
            <a:r>
              <a:rPr lang="de-DE" sz="1600" dirty="0" smtClean="0"/>
              <a:t>mithelft </a:t>
            </a:r>
          </a:p>
          <a:p>
            <a:pPr marL="541338" lvl="1" indent="-276225">
              <a:spcAft>
                <a:spcPts val="1200"/>
              </a:spcAft>
              <a:buFont typeface="Courier New" panose="02070309020205020404" pitchFamily="49" charset="0"/>
              <a:buChar char="o"/>
            </a:pPr>
            <a:r>
              <a:rPr lang="de-DE" sz="1600" dirty="0" smtClean="0"/>
              <a:t>als Elternvertreter/in mithelft</a:t>
            </a:r>
            <a:endParaRPr lang="de-DE" sz="1600" dirty="0"/>
          </a:p>
          <a:p>
            <a:pPr marL="285750" indent="-285750">
              <a:spcAft>
                <a:spcPts val="300"/>
              </a:spcAft>
              <a:buFont typeface="Arial" panose="020B0604020202020204" pitchFamily="34" charset="0"/>
              <a:buChar char="•"/>
            </a:pPr>
            <a:r>
              <a:rPr lang="de-DE" sz="1600" b="1" dirty="0" smtClean="0"/>
              <a:t>Den Verein, wenn ihr z. B.</a:t>
            </a:r>
            <a:endParaRPr lang="de-DE" sz="1600" b="1" dirty="0"/>
          </a:p>
          <a:p>
            <a:pPr marL="541338" lvl="1" indent="-276225">
              <a:spcAft>
                <a:spcPts val="300"/>
              </a:spcAft>
              <a:buFont typeface="Courier New" panose="02070309020205020404" pitchFamily="49" charset="0"/>
              <a:buChar char="o"/>
            </a:pPr>
            <a:r>
              <a:rPr lang="de-DE" sz="1600" dirty="0" smtClean="0"/>
              <a:t>bei </a:t>
            </a:r>
            <a:r>
              <a:rPr lang="de-DE" sz="1600" dirty="0"/>
              <a:t>Vereinsfesten und -aktionen </a:t>
            </a:r>
            <a:r>
              <a:rPr lang="de-DE" sz="1600" dirty="0" smtClean="0"/>
              <a:t>mithelft</a:t>
            </a:r>
            <a:endParaRPr lang="de-DE" sz="1600" dirty="0"/>
          </a:p>
          <a:p>
            <a:pPr marL="541338" lvl="1" indent="-276225">
              <a:spcAft>
                <a:spcPts val="300"/>
              </a:spcAft>
              <a:buFont typeface="Courier New" panose="02070309020205020404" pitchFamily="49" charset="0"/>
              <a:buChar char="o"/>
            </a:pPr>
            <a:r>
              <a:rPr lang="de-DE" sz="1600" dirty="0" smtClean="0"/>
              <a:t>eigene </a:t>
            </a:r>
            <a:r>
              <a:rPr lang="de-DE" sz="1600" dirty="0"/>
              <a:t>berufliche Kenntnisse </a:t>
            </a:r>
            <a:r>
              <a:rPr lang="de-DE" sz="1600" dirty="0" smtClean="0"/>
              <a:t>einbringt</a:t>
            </a:r>
            <a:endParaRPr lang="de-DE" sz="1600" dirty="0"/>
          </a:p>
          <a:p>
            <a:pPr marL="541338" lvl="1" indent="-276225">
              <a:spcAft>
                <a:spcPts val="600"/>
              </a:spcAft>
              <a:buFont typeface="Courier New" panose="02070309020205020404" pitchFamily="49" charset="0"/>
              <a:buChar char="o"/>
            </a:pPr>
            <a:r>
              <a:rPr lang="de-DE" sz="1600" dirty="0" smtClean="0"/>
              <a:t>Ihr an Fortbildungen </a:t>
            </a:r>
            <a:r>
              <a:rPr lang="de-DE" sz="1600" dirty="0"/>
              <a:t>im Verein </a:t>
            </a:r>
            <a:r>
              <a:rPr lang="de-DE" sz="1600" dirty="0" smtClean="0"/>
              <a:t>teilnehmt </a:t>
            </a:r>
            <a:br>
              <a:rPr lang="de-DE" sz="1600" dirty="0" smtClean="0"/>
            </a:br>
            <a:r>
              <a:rPr lang="de-DE" sz="1600" dirty="0" smtClean="0"/>
              <a:t>(DFB-Mobil-Besuch</a:t>
            </a:r>
            <a:r>
              <a:rPr lang="de-DE" sz="1600" dirty="0"/>
              <a:t>, Kurzschulungen)</a:t>
            </a:r>
          </a:p>
        </p:txBody>
      </p:sp>
      <p:sp>
        <p:nvSpPr>
          <p:cNvPr id="5"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3. Engagement</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4" name="Rechteck 3"/>
          <p:cNvSpPr/>
          <p:nvPr/>
        </p:nvSpPr>
        <p:spPr>
          <a:xfrm>
            <a:off x="6777245" y="1276012"/>
            <a:ext cx="1912282" cy="830997"/>
          </a:xfrm>
          <a:prstGeom prst="rect">
            <a:avLst/>
          </a:prstGeom>
        </p:spPr>
        <p:txBody>
          <a:bodyPr wrap="square">
            <a:spAutoFit/>
          </a:bodyPr>
          <a:lstStyle/>
          <a:p>
            <a:r>
              <a:rPr lang="de-DE" altLang="de-DE" sz="1600" b="1" dirty="0" smtClean="0">
                <a:solidFill>
                  <a:srgbClr val="00B050"/>
                </a:solidFill>
              </a:rPr>
              <a:t>Bei Bedarf Ergänzungen durch Verein</a:t>
            </a:r>
            <a:endParaRPr lang="en-US" sz="1600" b="1"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110" y="3063440"/>
            <a:ext cx="3247764" cy="2165176"/>
          </a:xfrm>
          <a:prstGeom prst="rect">
            <a:avLst/>
          </a:prstGeom>
        </p:spPr>
      </p:pic>
    </p:spTree>
    <p:extLst>
      <p:ext uri="{BB962C8B-B14F-4D97-AF65-F5344CB8AC3E}">
        <p14:creationId xmlns:p14="http://schemas.microsoft.com/office/powerpoint/2010/main" val="427425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510" y="0"/>
            <a:ext cx="3240360"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de-DE" sz="2600" b="1" kern="0" dirty="0" smtClean="0">
                <a:solidFill>
                  <a:schemeClr val="tx1"/>
                </a:solidFill>
                <a:latin typeface="Arial" panose="020B0604020202020204" pitchFamily="34" charset="0"/>
                <a:cs typeface="Arial" panose="020B0604020202020204" pitchFamily="34" charset="0"/>
              </a:rPr>
              <a:t>  </a:t>
            </a:r>
            <a:endParaRPr lang="de-DE" sz="2400" b="1" kern="0" cap="small" dirty="0" smtClean="0">
              <a:solidFill>
                <a:schemeClr val="tx1"/>
              </a:solidFill>
              <a:latin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77552"/>
            <a:ext cx="8876351" cy="692497"/>
          </a:xfrm>
          <a:prstGeom prst="rect">
            <a:avLst/>
          </a:prstGeom>
        </p:spPr>
        <p:txBody>
          <a:bodyPr wrap="square">
            <a:spAutoFit/>
          </a:bodyPr>
          <a:lstStyle/>
          <a:p>
            <a:pPr lvl="0">
              <a:spcAft>
                <a:spcPts val="600"/>
              </a:spcAft>
              <a:tabLst>
                <a:tab pos="449263" algn="l"/>
              </a:tabLst>
            </a:pPr>
            <a:endParaRPr lang="en-US" altLang="de-DE" sz="1600" dirty="0">
              <a:solidFill>
                <a:srgbClr val="3F3F3F"/>
              </a:solidFill>
              <a:ea typeface="Arial" panose="020B0604020202020204" pitchFamily="34" charset="0"/>
              <a:cs typeface="Times New Roman" panose="02020603050405020304" pitchFamily="18" charset="0"/>
            </a:endParaRPr>
          </a:p>
          <a:p>
            <a:pPr marL="285750" lvl="0" indent="-285750">
              <a:buFont typeface="Arial" panose="020B0604020202020204" pitchFamily="34" charset="0"/>
              <a:buChar char="•"/>
              <a:tabLst>
                <a:tab pos="449263" algn="l"/>
              </a:tabLst>
            </a:pPr>
            <a:endParaRPr lang="de-DE" altLang="de-DE" dirty="0"/>
          </a:p>
        </p:txBody>
      </p:sp>
      <p:sp>
        <p:nvSpPr>
          <p:cNvPr id="9" name="Text Box 4"/>
          <p:cNvSpPr txBox="1">
            <a:spLocks noChangeArrowheads="1"/>
          </p:cNvSpPr>
          <p:nvPr/>
        </p:nvSpPr>
        <p:spPr bwMode="auto">
          <a:xfrm>
            <a:off x="267649" y="1280335"/>
            <a:ext cx="8691907" cy="36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97" tIns="39898" rIns="79797" bIns="39898">
            <a:spAutoFit/>
          </a:bodyPr>
          <a:lstStyle>
            <a:lvl1pPr defTabSz="762000">
              <a:defRPr sz="2400" b="1">
                <a:solidFill>
                  <a:schemeClr val="tx1"/>
                </a:solidFill>
                <a:latin typeface="Comic Sans MS" panose="030F0702030302020204" pitchFamily="66" charset="0"/>
              </a:defRPr>
            </a:lvl1pPr>
            <a:lvl2pPr marL="742950" indent="-285750" defTabSz="762000">
              <a:defRPr sz="2400" b="1">
                <a:solidFill>
                  <a:schemeClr val="tx1"/>
                </a:solidFill>
                <a:latin typeface="Comic Sans MS" panose="030F0702030302020204" pitchFamily="66" charset="0"/>
              </a:defRPr>
            </a:lvl2pPr>
            <a:lvl3pPr marL="1143000" indent="-228600" defTabSz="762000">
              <a:defRPr sz="2400" b="1">
                <a:solidFill>
                  <a:schemeClr val="tx1"/>
                </a:solidFill>
                <a:latin typeface="Comic Sans MS" panose="030F0702030302020204" pitchFamily="66" charset="0"/>
              </a:defRPr>
            </a:lvl3pPr>
            <a:lvl4pPr marL="1600200" indent="-228600" defTabSz="762000">
              <a:defRPr sz="2400" b="1">
                <a:solidFill>
                  <a:schemeClr val="tx1"/>
                </a:solidFill>
                <a:latin typeface="Comic Sans MS" panose="030F0702030302020204" pitchFamily="66" charset="0"/>
              </a:defRPr>
            </a:lvl4pPr>
            <a:lvl5pPr marL="2057400" indent="-228600" defTabSz="762000">
              <a:defRPr sz="2400" b="1">
                <a:solidFill>
                  <a:schemeClr val="tx1"/>
                </a:solidFill>
                <a:latin typeface="Comic Sans MS" panose="030F0702030302020204" pitchFamily="66" charset="0"/>
              </a:defRPr>
            </a:lvl5pPr>
            <a:lvl6pPr marL="2514600" indent="-228600" defTabSz="762000"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defTabSz="762000"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defTabSz="762000"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defTabSz="762000" eaLnBrk="0" fontAlgn="base" hangingPunct="0">
              <a:spcBef>
                <a:spcPct val="0"/>
              </a:spcBef>
              <a:spcAft>
                <a:spcPct val="0"/>
              </a:spcAft>
              <a:defRPr sz="2400" b="1">
                <a:solidFill>
                  <a:schemeClr val="tx1"/>
                </a:solidFill>
                <a:latin typeface="Comic Sans MS" panose="030F0702030302020204" pitchFamily="66" charset="0"/>
              </a:defRPr>
            </a:lvl9pPr>
          </a:lstStyle>
          <a:p>
            <a:pPr>
              <a:spcBef>
                <a:spcPts val="0"/>
              </a:spcBef>
              <a:spcAft>
                <a:spcPts val="1200"/>
              </a:spcAft>
              <a:buClr>
                <a:schemeClr val="hlink"/>
              </a:buClr>
              <a:buSzPct val="75000"/>
            </a:pPr>
            <a:r>
              <a:rPr lang="de-DE" altLang="de-DE" sz="1800" dirty="0">
                <a:solidFill>
                  <a:srgbClr val="FF0000"/>
                </a:solidFill>
                <a:latin typeface="Arial" panose="020B0604020202020204" pitchFamily="34" charset="0"/>
              </a:rPr>
              <a:t>Auch der Verein bietet euch was…</a:t>
            </a:r>
          </a:p>
          <a:p>
            <a:pPr marL="531813" lvl="1" indent="-265113">
              <a:spcBef>
                <a:spcPts val="0"/>
              </a:spcBef>
              <a:spcAft>
                <a:spcPts val="600"/>
              </a:spcAft>
              <a:buSzPct val="100000"/>
              <a:buFont typeface="Arial" panose="020B0604020202020204" pitchFamily="34" charset="0"/>
              <a:buChar char="•"/>
            </a:pPr>
            <a:r>
              <a:rPr lang="de-DE" altLang="de-DE" sz="1600" b="0" dirty="0" smtClean="0">
                <a:latin typeface="Arial" panose="020B0604020202020204" pitchFamily="34" charset="0"/>
              </a:rPr>
              <a:t>Einladung </a:t>
            </a:r>
            <a:r>
              <a:rPr lang="de-DE" altLang="de-DE" sz="1600" b="0" dirty="0">
                <a:latin typeface="Arial" panose="020B0604020202020204" pitchFamily="34" charset="0"/>
              </a:rPr>
              <a:t>zu Mannschaftsveranstaltungen (Saisonabschlussfeier, Feiern)</a:t>
            </a:r>
          </a:p>
          <a:p>
            <a:pPr marL="531813" lvl="1" indent="-265113">
              <a:spcBef>
                <a:spcPts val="0"/>
              </a:spcBef>
              <a:spcAft>
                <a:spcPts val="600"/>
              </a:spcAft>
              <a:buSzPct val="100000"/>
              <a:buFont typeface="Arial" panose="020B0604020202020204" pitchFamily="34" charset="0"/>
              <a:buChar char="•"/>
            </a:pPr>
            <a:r>
              <a:rPr lang="de-DE" altLang="de-DE" sz="1600" b="0" dirty="0">
                <a:latin typeface="Arial" panose="020B0604020202020204" pitchFamily="34" charset="0"/>
              </a:rPr>
              <a:t>Familienaktionen/Eltern-Kinder-Aktionen (z</a:t>
            </a:r>
            <a:r>
              <a:rPr lang="de-DE" altLang="de-DE" sz="1600" b="0" dirty="0" smtClean="0">
                <a:latin typeface="Arial" panose="020B0604020202020204" pitchFamily="34" charset="0"/>
              </a:rPr>
              <a:t>. B</a:t>
            </a:r>
            <a:r>
              <a:rPr lang="de-DE" altLang="de-DE" sz="1600" b="0" dirty="0">
                <a:latin typeface="Arial" panose="020B0604020202020204" pitchFamily="34" charset="0"/>
              </a:rPr>
              <a:t>. DFB-Mobil-Besuch, Sportplatzputztag)</a:t>
            </a:r>
          </a:p>
          <a:p>
            <a:pPr marL="531813" lvl="1" indent="-265113">
              <a:spcBef>
                <a:spcPts val="0"/>
              </a:spcBef>
              <a:spcAft>
                <a:spcPts val="600"/>
              </a:spcAft>
              <a:buSzPct val="100000"/>
              <a:buFont typeface="Arial" panose="020B0604020202020204" pitchFamily="34" charset="0"/>
              <a:buChar char="•"/>
            </a:pPr>
            <a:r>
              <a:rPr lang="de-DE" altLang="de-DE" sz="1600" b="0" dirty="0">
                <a:latin typeface="Arial" panose="020B0604020202020204" pitchFamily="34" charset="0"/>
              </a:rPr>
              <a:t>Eigene Veranstaltungen/Unternehmungen für Eltern (Eltern-Ausflug, Grillabend, Eltern-Laufgruppe während des Trainings der Kinder)</a:t>
            </a:r>
          </a:p>
          <a:p>
            <a:pPr marL="531813" lvl="1" indent="-265113">
              <a:spcBef>
                <a:spcPts val="0"/>
              </a:spcBef>
              <a:spcAft>
                <a:spcPts val="600"/>
              </a:spcAft>
              <a:buSzPct val="100000"/>
              <a:buFont typeface="Arial" panose="020B0604020202020204" pitchFamily="34" charset="0"/>
              <a:buChar char="•"/>
            </a:pPr>
            <a:r>
              <a:rPr lang="de-DE" altLang="de-DE" sz="1600" b="0" dirty="0">
                <a:latin typeface="Arial" panose="020B0604020202020204" pitchFamily="34" charset="0"/>
              </a:rPr>
              <a:t>Elterninfoabend (z.B. zu Suchtprävention, </a:t>
            </a:r>
            <a:r>
              <a:rPr lang="de-DE" altLang="de-DE" sz="1600" b="0" dirty="0" smtClean="0">
                <a:latin typeface="Arial" panose="020B0604020202020204" pitchFamily="34" charset="0"/>
              </a:rPr>
              <a:t>Kinderschutz)</a:t>
            </a:r>
            <a:endParaRPr lang="de-DE" altLang="de-DE" sz="1600" b="0" dirty="0">
              <a:latin typeface="Arial" panose="020B0604020202020204" pitchFamily="34" charset="0"/>
            </a:endParaRPr>
          </a:p>
          <a:p>
            <a:pPr marL="531813" lvl="1" indent="-265113">
              <a:spcBef>
                <a:spcPts val="0"/>
              </a:spcBef>
              <a:spcAft>
                <a:spcPts val="600"/>
              </a:spcAft>
              <a:buSzPct val="100000"/>
              <a:buFont typeface="Arial" panose="020B0604020202020204" pitchFamily="34" charset="0"/>
              <a:buChar char="•"/>
            </a:pPr>
            <a:r>
              <a:rPr lang="de-DE" altLang="de-DE" sz="1600" b="0" dirty="0">
                <a:latin typeface="Arial" panose="020B0604020202020204" pitchFamily="34" charset="0"/>
                <a:sym typeface="Wingdings" panose="05000000000000000000" pitchFamily="2" charset="2"/>
              </a:rPr>
              <a:t>Jahresprogramm für Eltern</a:t>
            </a:r>
          </a:p>
          <a:p>
            <a:pPr marL="342900" indent="-342900">
              <a:spcBef>
                <a:spcPct val="50000"/>
              </a:spcBef>
              <a:buClr>
                <a:schemeClr val="hlink"/>
              </a:buClr>
              <a:buSzPct val="75000"/>
              <a:buFont typeface="Wingdings" panose="05000000000000000000" pitchFamily="2" charset="2"/>
              <a:buChar char="à"/>
            </a:pPr>
            <a:endParaRPr lang="de-DE" altLang="de-DE" sz="1600" dirty="0">
              <a:solidFill>
                <a:srgbClr val="990000"/>
              </a:solidFill>
              <a:latin typeface="Arial" panose="020B0604020202020204" pitchFamily="34" charset="0"/>
              <a:sym typeface="Wingdings" panose="05000000000000000000" pitchFamily="2" charset="2"/>
            </a:endParaRPr>
          </a:p>
          <a:p>
            <a:pPr>
              <a:spcBef>
                <a:spcPct val="50000"/>
              </a:spcBef>
              <a:buClr>
                <a:schemeClr val="hlink"/>
              </a:buClr>
              <a:buSzPct val="75000"/>
            </a:pPr>
            <a:endParaRPr lang="de-DE" altLang="de-DE" sz="2000" dirty="0" smtClean="0">
              <a:solidFill>
                <a:srgbClr val="990000"/>
              </a:solidFill>
              <a:latin typeface="Arial" panose="020B0604020202020204" pitchFamily="34" charset="0"/>
            </a:endParaRPr>
          </a:p>
          <a:p>
            <a:pPr>
              <a:spcBef>
                <a:spcPct val="50000"/>
              </a:spcBef>
              <a:buClr>
                <a:schemeClr val="hlink"/>
              </a:buClr>
              <a:buSzPct val="75000"/>
            </a:pPr>
            <a:endParaRPr lang="de-DE" altLang="de-DE" sz="2000" b="0" dirty="0" smtClean="0">
              <a:solidFill>
                <a:srgbClr val="990000"/>
              </a:solidFill>
              <a:latin typeface="Arial" panose="020B0604020202020204" pitchFamily="34" charset="0"/>
            </a:endParaRPr>
          </a:p>
        </p:txBody>
      </p:sp>
      <p:sp>
        <p:nvSpPr>
          <p:cNvPr id="7"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4. Angebote</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2" name="Rechteck 1"/>
          <p:cNvSpPr/>
          <p:nvPr/>
        </p:nvSpPr>
        <p:spPr>
          <a:xfrm>
            <a:off x="6239397" y="2851078"/>
            <a:ext cx="2812381" cy="584775"/>
          </a:xfrm>
          <a:prstGeom prst="rect">
            <a:avLst/>
          </a:prstGeom>
        </p:spPr>
        <p:txBody>
          <a:bodyPr wrap="square">
            <a:spAutoFit/>
          </a:bodyPr>
          <a:lstStyle/>
          <a:p>
            <a:pPr>
              <a:spcBef>
                <a:spcPct val="50000"/>
              </a:spcBef>
              <a:buClr>
                <a:schemeClr val="hlink"/>
              </a:buClr>
              <a:buSzPct val="75000"/>
            </a:pPr>
            <a:r>
              <a:rPr lang="de-DE" altLang="de-DE" sz="1600" b="1" dirty="0" smtClean="0">
                <a:solidFill>
                  <a:srgbClr val="00B050"/>
                </a:solidFill>
              </a:rPr>
              <a:t>Auswahl / Formulierung </a:t>
            </a:r>
            <a:r>
              <a:rPr lang="de-DE" altLang="de-DE" sz="1600" b="1" dirty="0">
                <a:solidFill>
                  <a:srgbClr val="00B050"/>
                </a:solidFill>
              </a:rPr>
              <a:t>je nach Angebot des Vereins</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80" y="3654025"/>
            <a:ext cx="3607184" cy="2404788"/>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8266" y="3655652"/>
            <a:ext cx="3577898" cy="2385265"/>
          </a:xfrm>
          <a:prstGeom prst="rect">
            <a:avLst/>
          </a:prstGeom>
        </p:spPr>
      </p:pic>
    </p:spTree>
    <p:extLst>
      <p:ext uri="{BB962C8B-B14F-4D97-AF65-F5344CB8AC3E}">
        <p14:creationId xmlns:p14="http://schemas.microsoft.com/office/powerpoint/2010/main" val="63686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16605" y="1268760"/>
            <a:ext cx="8712460" cy="800219"/>
          </a:xfrm>
          <a:prstGeom prst="rect">
            <a:avLst/>
          </a:prstGeom>
        </p:spPr>
        <p:txBody>
          <a:bodyPr wrap="square">
            <a:spAutoFit/>
          </a:bodyPr>
          <a:lstStyle/>
          <a:p>
            <a:pPr lvl="0">
              <a:spcBef>
                <a:spcPts val="0"/>
              </a:spcBef>
              <a:spcAft>
                <a:spcPts val="1200"/>
              </a:spcAft>
              <a:tabLst>
                <a:tab pos="449263" algn="l"/>
              </a:tabLst>
            </a:pPr>
            <a:r>
              <a:rPr lang="de-DE" altLang="de-DE" dirty="0" smtClean="0">
                <a:solidFill>
                  <a:srgbClr val="3F3F3F"/>
                </a:solidFill>
                <a:ea typeface="Arial" panose="020B0604020202020204" pitchFamily="34" charset="0"/>
                <a:cs typeface="Arial" panose="020B0604020202020204" pitchFamily="34" charset="0"/>
              </a:rPr>
              <a:t>		</a:t>
            </a:r>
            <a:r>
              <a:rPr lang="de-DE" altLang="de-DE" b="1" dirty="0" smtClean="0">
                <a:solidFill>
                  <a:srgbClr val="3F3F3F"/>
                </a:solidFill>
                <a:ea typeface="Arial" panose="020B0604020202020204" pitchFamily="34" charset="0"/>
                <a:cs typeface="Arial" panose="020B0604020202020204" pitchFamily="34" charset="0"/>
              </a:rPr>
              <a:t>Ihr seid ein wichtiger Teil unseres Vereins…</a:t>
            </a:r>
          </a:p>
          <a:p>
            <a:pPr lvl="0">
              <a:spcBef>
                <a:spcPts val="0"/>
              </a:spcBef>
              <a:spcAft>
                <a:spcPts val="1200"/>
              </a:spcAft>
              <a:tabLst>
                <a:tab pos="449263" algn="l"/>
              </a:tabLst>
            </a:pPr>
            <a:endParaRPr lang="de-DE" altLang="de-DE" dirty="0">
              <a:solidFill>
                <a:srgbClr val="3F3F3F"/>
              </a:solidFill>
              <a:ea typeface="Arial" panose="020B0604020202020204" pitchFamily="34" charset="0"/>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2217112029"/>
              </p:ext>
            </p:extLst>
          </p:nvPr>
        </p:nvGraphicFramePr>
        <p:xfrm>
          <a:off x="926595" y="923728"/>
          <a:ext cx="6873425" cy="4428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206515" y="5512432"/>
            <a:ext cx="8712460" cy="369332"/>
          </a:xfrm>
          <a:prstGeom prst="rect">
            <a:avLst/>
          </a:prstGeom>
        </p:spPr>
        <p:txBody>
          <a:bodyPr wrap="square">
            <a:spAutoFit/>
          </a:bodyPr>
          <a:lstStyle/>
          <a:p>
            <a:pPr lvl="0" algn="ctr">
              <a:spcBef>
                <a:spcPts val="0"/>
              </a:spcBef>
              <a:spcAft>
                <a:spcPts val="1200"/>
              </a:spcAft>
              <a:tabLst>
                <a:tab pos="449263" algn="l"/>
              </a:tabLst>
            </a:pPr>
            <a:r>
              <a:rPr lang="de-DE" altLang="de-DE" b="1" dirty="0" smtClean="0">
                <a:solidFill>
                  <a:srgbClr val="3F3F3F"/>
                </a:solidFill>
                <a:ea typeface="Arial" panose="020B0604020202020204" pitchFamily="34" charset="0"/>
                <a:cs typeface="Arial" panose="020B0604020202020204" pitchFamily="34" charset="0"/>
              </a:rPr>
              <a:t>WIR SIND EIN TEAM</a:t>
            </a:r>
            <a:endParaRPr lang="de-DE" altLang="de-DE" b="1" dirty="0">
              <a:solidFill>
                <a:srgbClr val="3F3F3F"/>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488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a:spLocks noChangeArrowheads="1"/>
          </p:cNvSpPr>
          <p:nvPr/>
        </p:nvSpPr>
        <p:spPr bwMode="auto">
          <a:xfrm>
            <a:off x="-472816" y="2043983"/>
            <a:ext cx="94553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06515" y="1268760"/>
            <a:ext cx="9303038" cy="4554306"/>
          </a:xfrm>
          <a:prstGeom prst="rect">
            <a:avLst/>
          </a:prstGeom>
        </p:spPr>
        <p:txBody>
          <a:bodyPr wrap="square" lIns="108000" tIns="72000" rIns="72000" bIns="72000">
            <a:spAutoFit/>
          </a:bodyPr>
          <a:lstStyle/>
          <a:p>
            <a:pPr marL="0" lvl="1">
              <a:spcAft>
                <a:spcPts val="600"/>
              </a:spcAft>
              <a:tabLst>
                <a:tab pos="2244725" algn="l"/>
              </a:tabLst>
            </a:pPr>
            <a:r>
              <a:rPr lang="de-DE" b="1" dirty="0" smtClean="0">
                <a:solidFill>
                  <a:srgbClr val="FF0000"/>
                </a:solidFill>
              </a:rPr>
              <a:t>Eure Ansprechpartner im Verein</a:t>
            </a:r>
          </a:p>
          <a:p>
            <a:pPr marL="0" lvl="1">
              <a:spcAft>
                <a:spcPts val="600"/>
              </a:spcAft>
              <a:tabLst>
                <a:tab pos="2244725" algn="l"/>
              </a:tabLst>
            </a:pPr>
            <a:endParaRPr lang="de-DE" sz="1600" b="1" dirty="0"/>
          </a:p>
          <a:p>
            <a:pPr marL="1449388" lvl="3" indent="-261938">
              <a:spcBef>
                <a:spcPts val="0"/>
              </a:spcBef>
              <a:spcAft>
                <a:spcPts val="300"/>
              </a:spcAft>
              <a:buFont typeface="Courier New" panose="02070309020205020404" pitchFamily="49" charset="0"/>
              <a:buChar char="o"/>
              <a:tabLst>
                <a:tab pos="449263" algn="l"/>
              </a:tabLst>
            </a:pPr>
            <a:r>
              <a:rPr lang="de-DE" sz="1600" b="1" dirty="0" smtClean="0"/>
              <a:t>      	</a:t>
            </a:r>
            <a:r>
              <a:rPr lang="de-DE" altLang="de-DE" sz="1600" dirty="0">
                <a:solidFill>
                  <a:srgbClr val="00B050"/>
                </a:solidFill>
              </a:rPr>
              <a:t>Ausformulierung durch den Verein</a:t>
            </a:r>
          </a:p>
          <a:p>
            <a:pPr marL="0" lvl="1">
              <a:spcAft>
                <a:spcPts val="600"/>
              </a:spcAft>
              <a:tabLst>
                <a:tab pos="2244725" algn="l"/>
              </a:tabLst>
            </a:pPr>
            <a:endParaRPr lang="de-DE" sz="1600" dirty="0" smtClean="0"/>
          </a:p>
          <a:p>
            <a:pPr marL="0" lvl="1">
              <a:spcAft>
                <a:spcPts val="600"/>
              </a:spcAft>
              <a:tabLst>
                <a:tab pos="2244725" algn="l"/>
              </a:tabLst>
            </a:pPr>
            <a:endParaRPr lang="de-DE" sz="1600" dirty="0"/>
          </a:p>
          <a:p>
            <a:pPr marL="0" lvl="1">
              <a:spcAft>
                <a:spcPts val="600"/>
              </a:spcAft>
              <a:tabLst>
                <a:tab pos="2244725" algn="l"/>
              </a:tabLst>
            </a:pPr>
            <a:endParaRPr lang="de-DE" sz="1600" dirty="0" smtClean="0"/>
          </a:p>
          <a:p>
            <a:pPr marL="0" lvl="1">
              <a:spcAft>
                <a:spcPts val="600"/>
              </a:spcAft>
              <a:tabLst>
                <a:tab pos="2244725" algn="l"/>
              </a:tabLst>
            </a:pPr>
            <a:endParaRPr lang="de-DE" sz="1600" dirty="0"/>
          </a:p>
          <a:p>
            <a:pPr marL="0" lvl="1">
              <a:spcAft>
                <a:spcPts val="600"/>
              </a:spcAft>
              <a:tabLst>
                <a:tab pos="1885950" algn="l"/>
              </a:tabLst>
            </a:pPr>
            <a:r>
              <a:rPr lang="de-DE" sz="1600" dirty="0" smtClean="0"/>
              <a:t>	</a:t>
            </a:r>
          </a:p>
          <a:p>
            <a:pPr marL="0" lvl="1">
              <a:spcAft>
                <a:spcPts val="600"/>
              </a:spcAft>
              <a:tabLst>
                <a:tab pos="1885950" algn="l"/>
              </a:tabLst>
            </a:pPr>
            <a:endParaRPr lang="de-DE" sz="1600" dirty="0"/>
          </a:p>
          <a:p>
            <a:pPr marL="0" lvl="1">
              <a:spcAft>
                <a:spcPts val="600"/>
              </a:spcAft>
              <a:tabLst>
                <a:tab pos="1885950" algn="l"/>
              </a:tabLst>
            </a:pPr>
            <a:endParaRPr lang="de-DE" sz="1600" dirty="0" smtClean="0"/>
          </a:p>
          <a:p>
            <a:pPr marL="0" lvl="1">
              <a:spcAft>
                <a:spcPts val="600"/>
              </a:spcAft>
              <a:tabLst>
                <a:tab pos="1885950" algn="l"/>
              </a:tabLst>
            </a:pPr>
            <a:r>
              <a:rPr lang="de-DE" sz="1600" dirty="0"/>
              <a:t>	</a:t>
            </a:r>
            <a:r>
              <a:rPr lang="de-DE" altLang="de-DE" sz="1600" dirty="0">
                <a:solidFill>
                  <a:srgbClr val="00B050"/>
                </a:solidFill>
              </a:rPr>
              <a:t>Ausformulierung durch den Verein</a:t>
            </a:r>
          </a:p>
          <a:p>
            <a:pPr marL="0" lvl="1">
              <a:spcAft>
                <a:spcPts val="600"/>
              </a:spcAft>
              <a:tabLst>
                <a:tab pos="1885950" algn="l"/>
              </a:tabLst>
            </a:pPr>
            <a:endParaRPr lang="de-DE" sz="1600" dirty="0" smtClean="0"/>
          </a:p>
          <a:p>
            <a:pPr marL="534988" lvl="1" indent="-285750">
              <a:spcAft>
                <a:spcPts val="600"/>
              </a:spcAft>
              <a:buFont typeface="Courier New" panose="02070309020205020404" pitchFamily="49" charset="0"/>
              <a:buChar char="o"/>
              <a:tabLst>
                <a:tab pos="2244725" algn="l"/>
              </a:tabLst>
            </a:pPr>
            <a:endParaRPr lang="de-DE" sz="1600" dirty="0" smtClean="0"/>
          </a:p>
          <a:p>
            <a:pPr marL="249238" lvl="1">
              <a:spcAft>
                <a:spcPts val="600"/>
              </a:spcAft>
              <a:tabLst>
                <a:tab pos="2244725" algn="l"/>
              </a:tabLst>
            </a:pPr>
            <a:endParaRPr lang="de-DE" sz="1600" dirty="0"/>
          </a:p>
        </p:txBody>
      </p:sp>
      <p:sp>
        <p:nvSpPr>
          <p:cNvPr id="8" name="Rechteck 7"/>
          <p:cNvSpPr/>
          <p:nvPr/>
        </p:nvSpPr>
        <p:spPr>
          <a:xfrm>
            <a:off x="431540" y="1853825"/>
            <a:ext cx="1350150" cy="153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Arial" panose="020B0604020202020204" pitchFamily="34" charset="0"/>
                <a:cs typeface="Arial" panose="020B0604020202020204" pitchFamily="34" charset="0"/>
              </a:rPr>
              <a:t>Bilder der Ansprech-partner</a:t>
            </a:r>
            <a:endParaRPr lang="de-DE" dirty="0">
              <a:latin typeface="Arial" panose="020B0604020202020204" pitchFamily="34" charset="0"/>
              <a:cs typeface="Arial" panose="020B0604020202020204" pitchFamily="34" charset="0"/>
            </a:endParaRPr>
          </a:p>
        </p:txBody>
      </p:sp>
      <p:sp>
        <p:nvSpPr>
          <p:cNvPr id="9" name="Rechteck 8"/>
          <p:cNvSpPr/>
          <p:nvPr/>
        </p:nvSpPr>
        <p:spPr>
          <a:xfrm>
            <a:off x="431540" y="3907163"/>
            <a:ext cx="1350150" cy="153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Arial" panose="020B0604020202020204" pitchFamily="34" charset="0"/>
                <a:cs typeface="Arial" panose="020B0604020202020204" pitchFamily="34" charset="0"/>
              </a:rPr>
              <a:t>Bilder der Ansprech-partner</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2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26595" y="2895793"/>
            <a:ext cx="3780420" cy="584775"/>
          </a:xfrm>
          <a:prstGeom prst="rect">
            <a:avLst/>
          </a:prstGeom>
        </p:spPr>
        <p:txBody>
          <a:bodyPr wrap="square">
            <a:spAutoFit/>
          </a:bodyPr>
          <a:lstStyle/>
          <a:p>
            <a:pPr lvl="0">
              <a:spcBef>
                <a:spcPts val="0"/>
              </a:spcBef>
              <a:spcAft>
                <a:spcPts val="1200"/>
              </a:spcAft>
              <a:tabLst>
                <a:tab pos="449263" algn="l"/>
              </a:tabLst>
            </a:pPr>
            <a:r>
              <a:rPr lang="de-DE" altLang="de-DE" sz="1600" i="1" dirty="0" smtClean="0">
                <a:solidFill>
                  <a:srgbClr val="3F3F3F"/>
                </a:solidFill>
                <a:ea typeface="Arial" panose="020B0604020202020204" pitchFamily="34" charset="0"/>
                <a:cs typeface="Arial" panose="020B0604020202020204" pitchFamily="34" charset="0"/>
              </a:rPr>
              <a:t>„Wir für euch.“ </a:t>
            </a:r>
            <a:r>
              <a:rPr lang="de-DE" altLang="de-DE" sz="1600" dirty="0" smtClean="0">
                <a:solidFill>
                  <a:srgbClr val="3F3F3F"/>
                </a:solidFill>
                <a:ea typeface="Arial" panose="020B0604020202020204" pitchFamily="34" charset="0"/>
                <a:cs typeface="Arial" panose="020B0604020202020204" pitchFamily="34" charset="0"/>
              </a:rPr>
              <a:t/>
            </a:r>
            <a:br>
              <a:rPr lang="de-DE" altLang="de-DE" sz="1600" dirty="0" smtClean="0">
                <a:solidFill>
                  <a:srgbClr val="3F3F3F"/>
                </a:solidFill>
                <a:ea typeface="Arial" panose="020B0604020202020204" pitchFamily="34" charset="0"/>
                <a:cs typeface="Arial" panose="020B0604020202020204" pitchFamily="34" charset="0"/>
              </a:rPr>
            </a:br>
            <a:r>
              <a:rPr lang="de-DE" altLang="de-DE" sz="1600" b="1" dirty="0" smtClean="0">
                <a:solidFill>
                  <a:srgbClr val="3F3F3F"/>
                </a:solidFill>
                <a:ea typeface="Arial" panose="020B0604020202020204" pitchFamily="34" charset="0"/>
                <a:cs typeface="Arial" panose="020B0604020202020204" pitchFamily="34" charset="0"/>
              </a:rPr>
              <a:t>1. </a:t>
            </a:r>
            <a:r>
              <a:rPr lang="de-DE" altLang="de-DE" sz="1600" dirty="0">
                <a:solidFill>
                  <a:srgbClr val="3F3F3F"/>
                </a:solidFill>
                <a:ea typeface="Arial" panose="020B0604020202020204" pitchFamily="34" charset="0"/>
                <a:cs typeface="Arial" panose="020B0604020202020204" pitchFamily="34" charset="0"/>
              </a:rPr>
              <a:t>Unsere </a:t>
            </a:r>
            <a:r>
              <a:rPr lang="de-DE" altLang="de-DE" sz="1600" b="1" dirty="0" smtClean="0">
                <a:solidFill>
                  <a:srgbClr val="3F3F3F"/>
                </a:solidFill>
                <a:ea typeface="Arial" panose="020B0604020202020204" pitchFamily="34" charset="0"/>
                <a:cs typeface="Arial" panose="020B0604020202020204" pitchFamily="34" charset="0"/>
              </a:rPr>
              <a:t>INFORMATIONEN</a:t>
            </a:r>
            <a:r>
              <a:rPr lang="de-DE" altLang="de-DE" sz="1600" dirty="0" smtClean="0">
                <a:solidFill>
                  <a:srgbClr val="3F3F3F"/>
                </a:solidFill>
                <a:ea typeface="Arial" panose="020B0604020202020204" pitchFamily="34" charset="0"/>
                <a:cs typeface="Arial" panose="020B0604020202020204" pitchFamily="34" charset="0"/>
              </a:rPr>
              <a:t> für </a:t>
            </a:r>
            <a:r>
              <a:rPr lang="de-DE" altLang="de-DE" sz="1600" dirty="0">
                <a:solidFill>
                  <a:srgbClr val="3F3F3F"/>
                </a:solidFill>
                <a:ea typeface="Arial" panose="020B0604020202020204" pitchFamily="34" charset="0"/>
                <a:cs typeface="Arial" panose="020B0604020202020204" pitchFamily="34" charset="0"/>
              </a:rPr>
              <a:t>euch</a:t>
            </a:r>
            <a:endParaRPr lang="de-DE" altLang="de-DE" sz="1600" dirty="0" smtClean="0">
              <a:solidFill>
                <a:srgbClr val="3F3F3F"/>
              </a:solidFill>
              <a:ea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05" y="1384977"/>
            <a:ext cx="2250250" cy="1500166"/>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04" y="3785440"/>
            <a:ext cx="2340260" cy="1560174"/>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0382" y="3785440"/>
            <a:ext cx="2520280" cy="1680186"/>
          </a:xfrm>
          <a:prstGeom prst="rect">
            <a:avLst/>
          </a:prstGeom>
        </p:spPr>
      </p:pic>
      <p:sp>
        <p:nvSpPr>
          <p:cNvPr id="7" name="Rechteck 6"/>
          <p:cNvSpPr/>
          <p:nvPr/>
        </p:nvSpPr>
        <p:spPr>
          <a:xfrm>
            <a:off x="5800382" y="2943086"/>
            <a:ext cx="3182108" cy="584775"/>
          </a:xfrm>
          <a:prstGeom prst="rect">
            <a:avLst/>
          </a:prstGeom>
        </p:spPr>
        <p:txBody>
          <a:bodyPr wrap="square">
            <a:spAutoFit/>
          </a:bodyPr>
          <a:lstStyle/>
          <a:p>
            <a:pPr lvl="0">
              <a:spcBef>
                <a:spcPts val="0"/>
              </a:spcBef>
              <a:spcAft>
                <a:spcPts val="1200"/>
              </a:spcAft>
              <a:tabLst>
                <a:tab pos="449263" algn="l"/>
              </a:tabLst>
            </a:pPr>
            <a:r>
              <a:rPr lang="de-DE" altLang="de-DE" sz="1600" i="1" dirty="0" smtClean="0">
                <a:solidFill>
                  <a:srgbClr val="3F3F3F"/>
                </a:solidFill>
                <a:ea typeface="Arial" panose="020B0604020202020204" pitchFamily="34" charset="0"/>
                <a:cs typeface="Arial" panose="020B0604020202020204" pitchFamily="34" charset="0"/>
              </a:rPr>
              <a:t>„Loben statt toben!“</a:t>
            </a:r>
            <a:r>
              <a:rPr lang="de-DE" altLang="de-DE" sz="1600" dirty="0" smtClean="0">
                <a:solidFill>
                  <a:srgbClr val="3F3F3F"/>
                </a:solidFill>
                <a:ea typeface="Arial" panose="020B0604020202020204" pitchFamily="34" charset="0"/>
                <a:cs typeface="Arial" panose="020B0604020202020204" pitchFamily="34" charset="0"/>
              </a:rPr>
              <a:t/>
            </a:r>
            <a:br>
              <a:rPr lang="de-DE" altLang="de-DE" sz="1600" dirty="0" smtClean="0">
                <a:solidFill>
                  <a:srgbClr val="3F3F3F"/>
                </a:solidFill>
                <a:ea typeface="Arial" panose="020B0604020202020204" pitchFamily="34" charset="0"/>
                <a:cs typeface="Arial" panose="020B0604020202020204" pitchFamily="34" charset="0"/>
              </a:rPr>
            </a:br>
            <a:r>
              <a:rPr lang="de-DE" altLang="de-DE" sz="1600" b="1" dirty="0" smtClean="0">
                <a:solidFill>
                  <a:srgbClr val="3F3F3F"/>
                </a:solidFill>
                <a:ea typeface="Arial" panose="020B0604020202020204" pitchFamily="34" charset="0"/>
                <a:cs typeface="Arial" panose="020B0604020202020204" pitchFamily="34" charset="0"/>
              </a:rPr>
              <a:t>2. </a:t>
            </a:r>
            <a:r>
              <a:rPr lang="de-DE" altLang="de-DE" sz="1600" dirty="0">
                <a:solidFill>
                  <a:srgbClr val="3F3F3F"/>
                </a:solidFill>
                <a:ea typeface="Arial" panose="020B0604020202020204" pitchFamily="34" charset="0"/>
                <a:cs typeface="Arial" panose="020B0604020202020204" pitchFamily="34" charset="0"/>
              </a:rPr>
              <a:t>Euer </a:t>
            </a:r>
            <a:r>
              <a:rPr lang="de-DE" altLang="de-DE" sz="1600" b="1" dirty="0" smtClean="0">
                <a:solidFill>
                  <a:srgbClr val="3F3F3F"/>
                </a:solidFill>
                <a:ea typeface="Arial" panose="020B0604020202020204" pitchFamily="34" charset="0"/>
                <a:cs typeface="Arial" panose="020B0604020202020204" pitchFamily="34" charset="0"/>
              </a:rPr>
              <a:t>VERHALTEN</a:t>
            </a:r>
            <a:r>
              <a:rPr lang="de-DE" altLang="de-DE" sz="1600" dirty="0" smtClean="0">
                <a:solidFill>
                  <a:srgbClr val="3F3F3F"/>
                </a:solidFill>
                <a:ea typeface="Arial" panose="020B0604020202020204" pitchFamily="34" charset="0"/>
                <a:cs typeface="Arial" panose="020B0604020202020204" pitchFamily="34" charset="0"/>
              </a:rPr>
              <a:t> ist </a:t>
            </a:r>
            <a:r>
              <a:rPr lang="de-DE" altLang="de-DE" sz="1600" dirty="0">
                <a:solidFill>
                  <a:srgbClr val="3F3F3F"/>
                </a:solidFill>
                <a:ea typeface="Arial" panose="020B0604020202020204" pitchFamily="34" charset="0"/>
                <a:cs typeface="Arial" panose="020B0604020202020204" pitchFamily="34" charset="0"/>
              </a:rPr>
              <a:t>wichtig</a:t>
            </a:r>
          </a:p>
        </p:txBody>
      </p:sp>
      <p:sp>
        <p:nvSpPr>
          <p:cNvPr id="8" name="Rechteck 7"/>
          <p:cNvSpPr/>
          <p:nvPr/>
        </p:nvSpPr>
        <p:spPr>
          <a:xfrm>
            <a:off x="1016604" y="5358098"/>
            <a:ext cx="4185465" cy="584775"/>
          </a:xfrm>
          <a:prstGeom prst="rect">
            <a:avLst/>
          </a:prstGeom>
        </p:spPr>
        <p:txBody>
          <a:bodyPr wrap="square">
            <a:spAutoFit/>
          </a:bodyPr>
          <a:lstStyle/>
          <a:p>
            <a:pPr lvl="0">
              <a:spcBef>
                <a:spcPts val="0"/>
              </a:spcBef>
              <a:spcAft>
                <a:spcPts val="1200"/>
              </a:spcAft>
              <a:tabLst>
                <a:tab pos="449263" algn="l"/>
              </a:tabLst>
            </a:pPr>
            <a:r>
              <a:rPr lang="de-DE" altLang="de-DE" sz="1600" i="1" dirty="0" smtClean="0">
                <a:solidFill>
                  <a:srgbClr val="3F3F3F"/>
                </a:solidFill>
                <a:ea typeface="Arial" panose="020B0604020202020204" pitchFamily="34" charset="0"/>
                <a:cs typeface="Arial" panose="020B0604020202020204" pitchFamily="34" charset="0"/>
              </a:rPr>
              <a:t>„Helft ihr mit?“</a:t>
            </a:r>
            <a:r>
              <a:rPr lang="de-DE" altLang="de-DE" sz="1600" dirty="0" smtClean="0">
                <a:solidFill>
                  <a:srgbClr val="3F3F3F"/>
                </a:solidFill>
                <a:ea typeface="Arial" panose="020B0604020202020204" pitchFamily="34" charset="0"/>
                <a:cs typeface="Arial" panose="020B0604020202020204" pitchFamily="34" charset="0"/>
              </a:rPr>
              <a:t/>
            </a:r>
            <a:br>
              <a:rPr lang="de-DE" altLang="de-DE" sz="1600" dirty="0" smtClean="0">
                <a:solidFill>
                  <a:srgbClr val="3F3F3F"/>
                </a:solidFill>
                <a:ea typeface="Arial" panose="020B0604020202020204" pitchFamily="34" charset="0"/>
                <a:cs typeface="Arial" panose="020B0604020202020204" pitchFamily="34" charset="0"/>
              </a:rPr>
            </a:br>
            <a:r>
              <a:rPr lang="de-DE" altLang="de-DE" sz="1600" b="1" dirty="0" smtClean="0">
                <a:solidFill>
                  <a:srgbClr val="3F3F3F"/>
                </a:solidFill>
                <a:ea typeface="Arial" panose="020B0604020202020204" pitchFamily="34" charset="0"/>
                <a:cs typeface="Arial" panose="020B0604020202020204" pitchFamily="34" charset="0"/>
              </a:rPr>
              <a:t>3. </a:t>
            </a:r>
            <a:r>
              <a:rPr lang="de-DE" altLang="de-DE" sz="1600" dirty="0">
                <a:solidFill>
                  <a:srgbClr val="3F3F3F"/>
                </a:solidFill>
                <a:ea typeface="Arial" panose="020B0604020202020204" pitchFamily="34" charset="0"/>
                <a:cs typeface="Arial" panose="020B0604020202020204" pitchFamily="34" charset="0"/>
              </a:rPr>
              <a:t>Wie ihr uns </a:t>
            </a:r>
            <a:r>
              <a:rPr lang="de-DE" altLang="de-DE" sz="1600" b="1" dirty="0" smtClean="0">
                <a:solidFill>
                  <a:srgbClr val="3F3F3F"/>
                </a:solidFill>
                <a:ea typeface="Arial" panose="020B0604020202020204" pitchFamily="34" charset="0"/>
                <a:cs typeface="Arial" panose="020B0604020202020204" pitchFamily="34" charset="0"/>
              </a:rPr>
              <a:t>UNTERSTÜTZEN</a:t>
            </a:r>
            <a:r>
              <a:rPr lang="de-DE" altLang="de-DE" sz="1600" dirty="0" smtClean="0">
                <a:solidFill>
                  <a:srgbClr val="3F3F3F"/>
                </a:solidFill>
                <a:ea typeface="Arial" panose="020B0604020202020204" pitchFamily="34" charset="0"/>
                <a:cs typeface="Arial" panose="020B0604020202020204" pitchFamily="34" charset="0"/>
              </a:rPr>
              <a:t> könnt</a:t>
            </a:r>
            <a:endParaRPr lang="de-DE" altLang="de-DE" sz="1600" dirty="0">
              <a:solidFill>
                <a:srgbClr val="3F3F3F"/>
              </a:solidFill>
              <a:ea typeface="Arial" panose="020B0604020202020204" pitchFamily="34" charset="0"/>
              <a:cs typeface="Arial" panose="020B0604020202020204" pitchFamily="34" charset="0"/>
            </a:endParaRPr>
          </a:p>
        </p:txBody>
      </p:sp>
      <p:sp>
        <p:nvSpPr>
          <p:cNvPr id="9" name="Rechteck 8"/>
          <p:cNvSpPr/>
          <p:nvPr/>
        </p:nvSpPr>
        <p:spPr>
          <a:xfrm>
            <a:off x="5800382" y="5469854"/>
            <a:ext cx="4166955" cy="1631216"/>
          </a:xfrm>
          <a:prstGeom prst="rect">
            <a:avLst/>
          </a:prstGeom>
        </p:spPr>
        <p:txBody>
          <a:bodyPr wrap="square">
            <a:spAutoFit/>
          </a:bodyPr>
          <a:lstStyle/>
          <a:p>
            <a:pPr>
              <a:spcBef>
                <a:spcPts val="0"/>
              </a:spcBef>
              <a:spcAft>
                <a:spcPts val="1200"/>
              </a:spcAft>
              <a:tabLst>
                <a:tab pos="449263" algn="l"/>
              </a:tabLst>
            </a:pPr>
            <a:r>
              <a:rPr lang="de-DE" altLang="de-DE" sz="1600" i="1" dirty="0" smtClean="0">
                <a:solidFill>
                  <a:srgbClr val="3F3F3F"/>
                </a:solidFill>
                <a:ea typeface="Arial" panose="020B0604020202020204" pitchFamily="34" charset="0"/>
                <a:cs typeface="Arial" panose="020B0604020202020204" pitchFamily="34" charset="0"/>
              </a:rPr>
              <a:t>„Unsere Aktivitäten.“</a:t>
            </a:r>
            <a:r>
              <a:rPr lang="de-DE" altLang="de-DE" sz="1600" dirty="0" smtClean="0">
                <a:solidFill>
                  <a:srgbClr val="3F3F3F"/>
                </a:solidFill>
                <a:ea typeface="Arial" panose="020B0604020202020204" pitchFamily="34" charset="0"/>
                <a:cs typeface="Arial" panose="020B0604020202020204" pitchFamily="34" charset="0"/>
              </a:rPr>
              <a:t/>
            </a:r>
            <a:br>
              <a:rPr lang="de-DE" altLang="de-DE" sz="1600" dirty="0" smtClean="0">
                <a:solidFill>
                  <a:srgbClr val="3F3F3F"/>
                </a:solidFill>
                <a:ea typeface="Arial" panose="020B0604020202020204" pitchFamily="34" charset="0"/>
                <a:cs typeface="Arial" panose="020B0604020202020204" pitchFamily="34" charset="0"/>
              </a:rPr>
            </a:br>
            <a:r>
              <a:rPr lang="de-DE" altLang="de-DE" sz="1600" b="1" dirty="0" smtClean="0">
                <a:solidFill>
                  <a:srgbClr val="3F3F3F"/>
                </a:solidFill>
                <a:ea typeface="Arial" panose="020B0604020202020204" pitchFamily="34" charset="0"/>
                <a:cs typeface="Arial" panose="020B0604020202020204" pitchFamily="34" charset="0"/>
              </a:rPr>
              <a:t>4. </a:t>
            </a:r>
            <a:r>
              <a:rPr lang="de-DE" altLang="de-DE" sz="1600" dirty="0" smtClean="0">
                <a:solidFill>
                  <a:srgbClr val="3F3F3F"/>
                </a:solidFill>
                <a:ea typeface="Arial" panose="020B0604020202020204" pitchFamily="34" charset="0"/>
                <a:cs typeface="Arial" panose="020B0604020202020204" pitchFamily="34" charset="0"/>
              </a:rPr>
              <a:t>Unser Verein bietet euch </a:t>
            </a:r>
            <a:br>
              <a:rPr lang="de-DE" altLang="de-DE" sz="1600" dirty="0" smtClean="0">
                <a:solidFill>
                  <a:srgbClr val="3F3F3F"/>
                </a:solidFill>
                <a:ea typeface="Arial" panose="020B0604020202020204" pitchFamily="34" charset="0"/>
                <a:cs typeface="Arial" panose="020B0604020202020204" pitchFamily="34" charset="0"/>
              </a:rPr>
            </a:br>
            <a:r>
              <a:rPr lang="de-DE" altLang="de-DE" sz="1600" dirty="0" smtClean="0">
                <a:solidFill>
                  <a:srgbClr val="3F3F3F"/>
                </a:solidFill>
                <a:ea typeface="Arial" panose="020B0604020202020204" pitchFamily="34" charset="0"/>
                <a:cs typeface="Arial" panose="020B0604020202020204" pitchFamily="34" charset="0"/>
              </a:rPr>
              <a:t>    tolle</a:t>
            </a:r>
            <a:r>
              <a:rPr lang="de-DE" altLang="de-DE" sz="1600" b="1" dirty="0" smtClean="0">
                <a:solidFill>
                  <a:srgbClr val="3F3F3F"/>
                </a:solidFill>
                <a:ea typeface="Arial" panose="020B0604020202020204" pitchFamily="34" charset="0"/>
                <a:cs typeface="Arial" panose="020B0604020202020204" pitchFamily="34" charset="0"/>
              </a:rPr>
              <a:t> ANGEBOTE</a:t>
            </a:r>
            <a:endParaRPr lang="de-DE" altLang="de-DE" sz="1600" b="1" dirty="0">
              <a:solidFill>
                <a:srgbClr val="3F3F3F"/>
              </a:solidFill>
              <a:ea typeface="Arial" panose="020B0604020202020204" pitchFamily="34" charset="0"/>
              <a:cs typeface="Arial" panose="020B0604020202020204" pitchFamily="34" charset="0"/>
            </a:endParaRPr>
          </a:p>
          <a:p>
            <a:pPr lvl="0">
              <a:spcBef>
                <a:spcPts val="0"/>
              </a:spcBef>
              <a:spcAft>
                <a:spcPts val="1200"/>
              </a:spcAft>
              <a:tabLst>
                <a:tab pos="449263" algn="l"/>
              </a:tabLst>
            </a:pPr>
            <a:endParaRPr lang="de-DE" altLang="de-DE" sz="1600" dirty="0" smtClean="0">
              <a:solidFill>
                <a:srgbClr val="3F3F3F"/>
              </a:solidFill>
              <a:ea typeface="Arial" panose="020B0604020202020204" pitchFamily="34" charset="0"/>
              <a:cs typeface="Arial" panose="020B0604020202020204" pitchFamily="34" charset="0"/>
            </a:endParaRPr>
          </a:p>
          <a:p>
            <a:pPr lvl="0">
              <a:spcBef>
                <a:spcPts val="0"/>
              </a:spcBef>
              <a:spcAft>
                <a:spcPts val="1200"/>
              </a:spcAft>
              <a:tabLst>
                <a:tab pos="449263" algn="l"/>
              </a:tabLst>
            </a:pPr>
            <a:endParaRPr lang="de-DE" altLang="de-DE" sz="1600" dirty="0">
              <a:solidFill>
                <a:srgbClr val="3F3F3F"/>
              </a:solidFill>
              <a:ea typeface="Arial" panose="020B0604020202020204" pitchFamily="34" charset="0"/>
              <a:cs typeface="Arial" panose="020B0604020202020204" pitchFamily="34" charset="0"/>
            </a:endParaRPr>
          </a:p>
        </p:txBody>
      </p: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9089" y="1389997"/>
            <a:ext cx="2362686" cy="1575124"/>
          </a:xfrm>
          <a:prstGeom prst="rect">
            <a:avLst/>
          </a:prstGeom>
        </p:spPr>
      </p:pic>
    </p:spTree>
    <p:extLst>
      <p:ext uri="{BB962C8B-B14F-4D97-AF65-F5344CB8AC3E}">
        <p14:creationId xmlns:p14="http://schemas.microsoft.com/office/powerpoint/2010/main" val="342697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89127"/>
            <a:ext cx="8876351" cy="4031873"/>
          </a:xfrm>
          <a:prstGeom prst="rect">
            <a:avLst/>
          </a:prstGeom>
        </p:spPr>
        <p:txBody>
          <a:bodyPr wrap="square">
            <a:spAutoFit/>
          </a:bodyPr>
          <a:lstStyle/>
          <a:p>
            <a:pPr lvl="0">
              <a:spcAft>
                <a:spcPts val="1200"/>
              </a:spcAft>
              <a:tabLst>
                <a:tab pos="449263" algn="l"/>
              </a:tabLst>
            </a:pPr>
            <a:r>
              <a:rPr lang="en-US" altLang="de-DE" b="1" dirty="0">
                <a:solidFill>
                  <a:srgbClr val="FF0000"/>
                </a:solidFill>
                <a:ea typeface="Arial" panose="020B0604020202020204" pitchFamily="34" charset="0"/>
                <a:cs typeface="Times New Roman" panose="02020603050405020304" pitchFamily="18" charset="0"/>
              </a:rPr>
              <a:t>Grundinformationen zum Verein und </a:t>
            </a:r>
            <a:r>
              <a:rPr lang="en-US" altLang="de-DE" b="1" dirty="0" smtClean="0">
                <a:solidFill>
                  <a:srgbClr val="FF0000"/>
                </a:solidFill>
                <a:ea typeface="Arial" panose="020B0604020202020204" pitchFamily="34" charset="0"/>
                <a:cs typeface="Times New Roman" panose="02020603050405020304" pitchFamily="18" charset="0"/>
              </a:rPr>
              <a:t>zur Jugendabteilung</a:t>
            </a:r>
          </a:p>
          <a:p>
            <a:pPr marL="285750" lvl="0" indent="-285750">
              <a:spcBef>
                <a:spcPts val="0"/>
              </a:spcBef>
              <a:spcAft>
                <a:spcPts val="300"/>
              </a:spcAft>
              <a:buFont typeface="Arial" panose="020B0604020202020204" pitchFamily="34" charset="0"/>
              <a:buChar char="•"/>
              <a:tabLst>
                <a:tab pos="449263" algn="l"/>
              </a:tabLst>
            </a:pPr>
            <a:r>
              <a:rPr lang="de-DE" sz="1600" b="1" dirty="0" smtClean="0"/>
              <a:t>Grundinformationen </a:t>
            </a:r>
            <a:r>
              <a:rPr lang="de-DE" sz="1600" b="1" dirty="0"/>
              <a:t>zum Verein</a:t>
            </a:r>
            <a:endParaRPr lang="de-DE" sz="1600" dirty="0"/>
          </a:p>
          <a:p>
            <a:pPr marL="534988" lvl="1" indent="-261938">
              <a:spcBef>
                <a:spcPts val="0"/>
              </a:spcBef>
              <a:spcAft>
                <a:spcPts val="300"/>
              </a:spcAft>
              <a:buFont typeface="Courier New" panose="02070309020205020404" pitchFamily="49" charset="0"/>
              <a:buChar char="o"/>
              <a:tabLst>
                <a:tab pos="449263" algn="l"/>
              </a:tabLst>
            </a:pPr>
            <a:r>
              <a:rPr lang="de-DE" sz="1600" dirty="0"/>
              <a:t>Grunddaten (Größe, Abteilungen, Angebot, </a:t>
            </a:r>
            <a:r>
              <a:rPr lang="de-DE" sz="1600" dirty="0" smtClean="0"/>
              <a:t>…) </a:t>
            </a:r>
            <a:br>
              <a:rPr lang="de-DE" sz="1600" dirty="0" smtClean="0"/>
            </a:br>
            <a:r>
              <a:rPr lang="de-DE" altLang="de-DE" sz="1600" dirty="0" smtClean="0">
                <a:solidFill>
                  <a:srgbClr val="00B050"/>
                </a:solidFill>
              </a:rPr>
              <a:t>Ausformulierung </a:t>
            </a:r>
            <a:r>
              <a:rPr lang="de-DE" altLang="de-DE" sz="1600" dirty="0">
                <a:solidFill>
                  <a:srgbClr val="00B050"/>
                </a:solidFill>
              </a:rPr>
              <a:t>durch den </a:t>
            </a:r>
            <a:r>
              <a:rPr lang="de-DE" altLang="de-DE" sz="1600" dirty="0" smtClean="0">
                <a:solidFill>
                  <a:srgbClr val="00B050"/>
                </a:solidFill>
              </a:rPr>
              <a:t>Verein</a:t>
            </a:r>
          </a:p>
          <a:p>
            <a:pPr marL="534988" lvl="1" indent="-261938">
              <a:spcBef>
                <a:spcPts val="0"/>
              </a:spcBef>
              <a:spcAft>
                <a:spcPts val="300"/>
              </a:spcAft>
              <a:buFont typeface="Courier New" panose="02070309020205020404" pitchFamily="49" charset="0"/>
              <a:buChar char="o"/>
              <a:tabLst>
                <a:tab pos="449263" algn="l"/>
              </a:tabLst>
            </a:pPr>
            <a:endParaRPr lang="de-DE" altLang="de-DE" sz="1600" dirty="0">
              <a:solidFill>
                <a:srgbClr val="00B050"/>
              </a:solidFill>
            </a:endParaRPr>
          </a:p>
          <a:p>
            <a:pPr marL="534988" lvl="1" indent="-261938">
              <a:spcBef>
                <a:spcPts val="0"/>
              </a:spcBef>
              <a:spcAft>
                <a:spcPts val="300"/>
              </a:spcAft>
              <a:buFont typeface="Courier New" panose="02070309020205020404" pitchFamily="49" charset="0"/>
              <a:buChar char="o"/>
              <a:tabLst>
                <a:tab pos="449263" algn="l"/>
              </a:tabLst>
            </a:pPr>
            <a:r>
              <a:rPr lang="de-DE" sz="1600" dirty="0" smtClean="0"/>
              <a:t>Beitragsstruktur (Nennung der Beträge, siehe dazu auch Seite 6-7)</a:t>
            </a:r>
            <a:br>
              <a:rPr lang="de-DE" sz="1600" dirty="0" smtClean="0"/>
            </a:br>
            <a:r>
              <a:rPr lang="de-DE" altLang="de-DE" sz="1600" dirty="0" smtClean="0">
                <a:solidFill>
                  <a:srgbClr val="00B050"/>
                </a:solidFill>
              </a:rPr>
              <a:t>Ausformulierung </a:t>
            </a:r>
            <a:r>
              <a:rPr lang="de-DE" altLang="de-DE" sz="1600" dirty="0">
                <a:solidFill>
                  <a:srgbClr val="00B050"/>
                </a:solidFill>
              </a:rPr>
              <a:t>durch den </a:t>
            </a:r>
            <a:r>
              <a:rPr lang="de-DE" altLang="de-DE" sz="1600" dirty="0" smtClean="0">
                <a:solidFill>
                  <a:srgbClr val="00B050"/>
                </a:solidFill>
              </a:rPr>
              <a:t>Verein</a:t>
            </a:r>
          </a:p>
          <a:p>
            <a:pPr marL="534988" lvl="1" indent="-261938">
              <a:spcBef>
                <a:spcPts val="0"/>
              </a:spcBef>
              <a:spcAft>
                <a:spcPts val="300"/>
              </a:spcAft>
              <a:buFont typeface="Courier New" panose="02070309020205020404" pitchFamily="49" charset="0"/>
              <a:buChar char="o"/>
              <a:tabLst>
                <a:tab pos="449263" algn="l"/>
              </a:tabLst>
            </a:pPr>
            <a:endParaRPr lang="de-DE" altLang="de-DE" sz="1600" dirty="0">
              <a:solidFill>
                <a:srgbClr val="00B050"/>
              </a:solidFill>
            </a:endParaRPr>
          </a:p>
          <a:p>
            <a:pPr marL="534988" lvl="1" indent="-261938">
              <a:spcBef>
                <a:spcPts val="0"/>
              </a:spcBef>
              <a:spcAft>
                <a:spcPts val="300"/>
              </a:spcAft>
              <a:buFont typeface="Courier New" panose="02070309020205020404" pitchFamily="49" charset="0"/>
              <a:buChar char="o"/>
              <a:tabLst>
                <a:tab pos="449263" algn="l"/>
              </a:tabLst>
            </a:pPr>
            <a:r>
              <a:rPr lang="de-DE" altLang="de-DE" sz="1600" dirty="0" smtClean="0"/>
              <a:t>Anzahl </a:t>
            </a:r>
            <a:r>
              <a:rPr lang="de-DE" altLang="de-DE" sz="1600" dirty="0"/>
              <a:t>Mitglieder, davon Kinder und Jugendliche, Verteilung weiblich/männlich </a:t>
            </a:r>
            <a:r>
              <a:rPr lang="de-DE" altLang="de-DE" sz="1600" dirty="0">
                <a:solidFill>
                  <a:srgbClr val="00B050"/>
                </a:solidFill>
              </a:rPr>
              <a:t>Ausformulierung durch den </a:t>
            </a:r>
            <a:r>
              <a:rPr lang="de-DE" altLang="de-DE" sz="1600" dirty="0" smtClean="0">
                <a:solidFill>
                  <a:srgbClr val="00B050"/>
                </a:solidFill>
              </a:rPr>
              <a:t>Verein</a:t>
            </a:r>
          </a:p>
          <a:p>
            <a:pPr marL="534988" lvl="1" indent="-261938">
              <a:spcBef>
                <a:spcPts val="0"/>
              </a:spcBef>
              <a:spcAft>
                <a:spcPts val="300"/>
              </a:spcAft>
              <a:buFont typeface="Courier New" panose="02070309020205020404" pitchFamily="49" charset="0"/>
              <a:buChar char="o"/>
              <a:tabLst>
                <a:tab pos="449263" algn="l"/>
              </a:tabLst>
            </a:pPr>
            <a:endParaRPr lang="de-DE" altLang="de-DE" sz="1600" dirty="0">
              <a:solidFill>
                <a:srgbClr val="00B050"/>
              </a:solidFill>
            </a:endParaRPr>
          </a:p>
          <a:p>
            <a:pPr marL="534988" lvl="1" indent="-261938">
              <a:spcBef>
                <a:spcPts val="0"/>
              </a:spcBef>
              <a:spcAft>
                <a:spcPts val="300"/>
              </a:spcAft>
              <a:buFont typeface="Courier New" panose="02070309020205020404" pitchFamily="49" charset="0"/>
              <a:buChar char="o"/>
              <a:tabLst>
                <a:tab pos="449263" algn="l"/>
              </a:tabLst>
            </a:pPr>
            <a:r>
              <a:rPr lang="de-DE" altLang="de-DE" sz="1600" dirty="0" smtClean="0"/>
              <a:t>Anzahl </a:t>
            </a:r>
            <a:r>
              <a:rPr lang="de-DE" altLang="de-DE" sz="1600" dirty="0"/>
              <a:t>Mannschaften in der </a:t>
            </a:r>
            <a:r>
              <a:rPr lang="de-DE" altLang="de-DE" sz="1600" dirty="0" smtClean="0"/>
              <a:t>Jugendfußballabteilung</a:t>
            </a:r>
            <a:br>
              <a:rPr lang="de-DE" altLang="de-DE" sz="1600" dirty="0" smtClean="0"/>
            </a:br>
            <a:r>
              <a:rPr lang="de-DE" altLang="de-DE" sz="1600" dirty="0" smtClean="0">
                <a:solidFill>
                  <a:srgbClr val="00B050"/>
                </a:solidFill>
              </a:rPr>
              <a:t>Ausformulierung </a:t>
            </a:r>
            <a:r>
              <a:rPr lang="de-DE" altLang="de-DE" sz="1600" dirty="0">
                <a:solidFill>
                  <a:srgbClr val="00B050"/>
                </a:solidFill>
              </a:rPr>
              <a:t>durch den </a:t>
            </a:r>
            <a:r>
              <a:rPr lang="de-DE" altLang="de-DE" sz="1600" dirty="0" smtClean="0">
                <a:solidFill>
                  <a:srgbClr val="00B050"/>
                </a:solidFill>
              </a:rPr>
              <a:t>Verein</a:t>
            </a:r>
          </a:p>
          <a:p>
            <a:pPr marL="534988" lvl="1" indent="-261938">
              <a:spcBef>
                <a:spcPts val="0"/>
              </a:spcBef>
              <a:spcAft>
                <a:spcPts val="300"/>
              </a:spcAft>
              <a:buFont typeface="Courier New" panose="02070309020205020404" pitchFamily="49" charset="0"/>
              <a:buChar char="o"/>
              <a:tabLst>
                <a:tab pos="449263" algn="l"/>
              </a:tabLst>
            </a:pPr>
            <a:endParaRPr lang="de-DE" altLang="de-DE" sz="1600" dirty="0" smtClean="0">
              <a:solidFill>
                <a:srgbClr val="00B050"/>
              </a:solidFill>
            </a:endParaRPr>
          </a:p>
        </p:txBody>
      </p:sp>
    </p:spTree>
    <p:extLst>
      <p:ext uri="{BB962C8B-B14F-4D97-AF65-F5344CB8AC3E}">
        <p14:creationId xmlns:p14="http://schemas.microsoft.com/office/powerpoint/2010/main" val="87414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89127"/>
            <a:ext cx="8876351" cy="4668970"/>
          </a:xfrm>
          <a:prstGeom prst="rect">
            <a:avLst/>
          </a:prstGeom>
        </p:spPr>
        <p:txBody>
          <a:bodyPr wrap="square">
            <a:spAutoFit/>
          </a:bodyPr>
          <a:lstStyle/>
          <a:p>
            <a:pPr lvl="0">
              <a:spcAft>
                <a:spcPts val="600"/>
              </a:spcAft>
              <a:tabLst>
                <a:tab pos="449263" algn="l"/>
              </a:tabLst>
            </a:pPr>
            <a:r>
              <a:rPr lang="de-DE" altLang="de-DE" sz="2000" b="1" dirty="0" smtClean="0">
                <a:solidFill>
                  <a:srgbClr val="FF0000"/>
                </a:solidFill>
                <a:ea typeface="Arial" panose="020B0604020202020204" pitchFamily="34" charset="0"/>
                <a:cs typeface="Arial" panose="020B0604020202020204" pitchFamily="34" charset="0"/>
              </a:rPr>
              <a:t>Wusstet ihr, wie viele ehrenamtliche Helfer es in einer Jugendabteilung gibt?*</a:t>
            </a:r>
          </a:p>
          <a:p>
            <a:pPr marL="285750" lvl="0" indent="-285750">
              <a:spcAft>
                <a:spcPts val="0"/>
              </a:spcAft>
              <a:buFont typeface="Arial" panose="020B0604020202020204" pitchFamily="34" charset="0"/>
              <a:buChar char="•"/>
              <a:tabLst>
                <a:tab pos="449263" algn="l"/>
              </a:tabLst>
            </a:pPr>
            <a:r>
              <a:rPr lang="de-DE" dirty="0" smtClean="0">
                <a:solidFill>
                  <a:srgbClr val="333333"/>
                </a:solidFill>
                <a:cs typeface="Arial" panose="020B0604020202020204" pitchFamily="34" charset="0"/>
              </a:rPr>
              <a:t>Jugendleiter</a:t>
            </a:r>
            <a:r>
              <a:rPr lang="de-DE" dirty="0">
                <a:solidFill>
                  <a:srgbClr val="333333"/>
                </a:solidFill>
                <a:cs typeface="Arial" panose="020B0604020202020204" pitchFamily="34" charset="0"/>
              </a:rPr>
              <a:t>, </a:t>
            </a:r>
            <a:r>
              <a:rPr lang="de-DE" dirty="0" smtClean="0">
                <a:solidFill>
                  <a:srgbClr val="333333"/>
                </a:solidFill>
                <a:cs typeface="Arial" panose="020B0604020202020204" pitchFamily="34" charset="0"/>
              </a:rPr>
              <a:t>Stellvertreter, Kassier = 3 Personen</a:t>
            </a:r>
          </a:p>
          <a:p>
            <a:pPr marL="285750" lvl="0" indent="-285750">
              <a:spcAft>
                <a:spcPts val="0"/>
              </a:spcAft>
              <a:buFont typeface="Arial" panose="020B0604020202020204" pitchFamily="34" charset="0"/>
              <a:buChar char="•"/>
              <a:tabLst>
                <a:tab pos="449263" algn="l"/>
              </a:tabLst>
            </a:pPr>
            <a:r>
              <a:rPr lang="de-DE" dirty="0" smtClean="0">
                <a:solidFill>
                  <a:srgbClr val="333333"/>
                </a:solidFill>
                <a:cs typeface="Arial" panose="020B0604020202020204" pitchFamily="34" charset="0"/>
              </a:rPr>
              <a:t>jede Jugendmannschaft: mindestens </a:t>
            </a:r>
            <a:r>
              <a:rPr lang="de-DE" dirty="0">
                <a:solidFill>
                  <a:srgbClr val="333333"/>
                </a:solidFill>
                <a:cs typeface="Arial" panose="020B0604020202020204" pitchFamily="34" charset="0"/>
              </a:rPr>
              <a:t>einen </a:t>
            </a:r>
            <a:r>
              <a:rPr lang="de-DE" dirty="0" smtClean="0">
                <a:solidFill>
                  <a:srgbClr val="333333"/>
                </a:solidFill>
                <a:cs typeface="Arial" panose="020B0604020202020204" pitchFamily="34" charset="0"/>
              </a:rPr>
              <a:t>Trainer + meistens einen Betreuer </a:t>
            </a:r>
            <a:br>
              <a:rPr lang="de-DE" dirty="0" smtClean="0">
                <a:solidFill>
                  <a:srgbClr val="333333"/>
                </a:solidFill>
                <a:cs typeface="Arial" panose="020B0604020202020204" pitchFamily="34" charset="0"/>
              </a:rPr>
            </a:br>
            <a:r>
              <a:rPr lang="de-DE" dirty="0" smtClean="0">
                <a:solidFill>
                  <a:srgbClr val="333333"/>
                </a:solidFill>
                <a:cs typeface="Arial" panose="020B0604020202020204" pitchFamily="34" charset="0"/>
              </a:rPr>
              <a:t>= </a:t>
            </a:r>
            <a:r>
              <a:rPr lang="de-DE" dirty="0" smtClean="0">
                <a:solidFill>
                  <a:srgbClr val="333333"/>
                </a:solidFill>
                <a:cs typeface="Arial" panose="020B0604020202020204" pitchFamily="34" charset="0"/>
              </a:rPr>
              <a:t>ca. 14 </a:t>
            </a:r>
            <a:r>
              <a:rPr lang="de-DE" dirty="0" smtClean="0">
                <a:solidFill>
                  <a:srgbClr val="333333"/>
                </a:solidFill>
                <a:cs typeface="Arial" panose="020B0604020202020204" pitchFamily="34" charset="0"/>
              </a:rPr>
              <a:t>Personen</a:t>
            </a:r>
          </a:p>
          <a:p>
            <a:pPr marL="285750" lvl="0" indent="-285750">
              <a:spcAft>
                <a:spcPts val="0"/>
              </a:spcAft>
              <a:buFont typeface="Arial" panose="020B0604020202020204" pitchFamily="34" charset="0"/>
              <a:buChar char="•"/>
              <a:tabLst>
                <a:tab pos="449263" algn="l"/>
              </a:tabLst>
            </a:pPr>
            <a:r>
              <a:rPr lang="de-DE" dirty="0" smtClean="0">
                <a:solidFill>
                  <a:srgbClr val="333333"/>
                </a:solidFill>
                <a:cs typeface="Arial" panose="020B0604020202020204" pitchFamily="34" charset="0"/>
              </a:rPr>
              <a:t>Platzwart, Reinigungskraft für Kabinen = 2 Personen</a:t>
            </a:r>
          </a:p>
          <a:p>
            <a:pPr marL="285750" lvl="0" indent="-285750">
              <a:spcAft>
                <a:spcPts val="0"/>
              </a:spcAft>
              <a:buFont typeface="Arial" panose="020B0604020202020204" pitchFamily="34" charset="0"/>
              <a:buChar char="•"/>
              <a:tabLst>
                <a:tab pos="449263" algn="l"/>
              </a:tabLst>
            </a:pPr>
            <a:endParaRPr lang="de-DE" sz="2000" b="1" dirty="0">
              <a:cs typeface="Times New Roman" panose="02020603050405020304" pitchFamily="18" charset="0"/>
            </a:endParaRPr>
          </a:p>
          <a:p>
            <a:pPr>
              <a:spcBef>
                <a:spcPct val="20000"/>
              </a:spcBef>
              <a:spcAft>
                <a:spcPts val="600"/>
              </a:spcAft>
            </a:pPr>
            <a:r>
              <a:rPr lang="de-DE" sz="2000" b="1" dirty="0" smtClean="0">
                <a:solidFill>
                  <a:srgbClr val="FF0000"/>
                </a:solidFill>
                <a:cs typeface="Times New Roman" panose="02020603050405020304" pitchFamily="18" charset="0"/>
              </a:rPr>
              <a:t>Sie investieren pro Woche zusammen…</a:t>
            </a:r>
          </a:p>
          <a:p>
            <a:pPr marL="285750" indent="-285750">
              <a:spcBef>
                <a:spcPts val="0"/>
              </a:spcBef>
              <a:buFont typeface="Arial" panose="020B0604020202020204" pitchFamily="34" charset="0"/>
              <a:buChar char="•"/>
            </a:pPr>
            <a:r>
              <a:rPr lang="de-DE" dirty="0" smtClean="0">
                <a:solidFill>
                  <a:srgbClr val="333333"/>
                </a:solidFill>
                <a:cs typeface="Arial" panose="020B0604020202020204" pitchFamily="34" charset="0"/>
              </a:rPr>
              <a:t>Jugendleiter, Stellvertreter, Kassier: gesamt ca</a:t>
            </a:r>
            <a:r>
              <a:rPr lang="de-DE" dirty="0">
                <a:solidFill>
                  <a:srgbClr val="333333"/>
                </a:solidFill>
                <a:cs typeface="Arial" panose="020B0604020202020204" pitchFamily="34" charset="0"/>
              </a:rPr>
              <a:t>. </a:t>
            </a:r>
            <a:r>
              <a:rPr lang="de-DE" dirty="0" smtClean="0">
                <a:solidFill>
                  <a:srgbClr val="333333"/>
                </a:solidFill>
                <a:cs typeface="Arial" panose="020B0604020202020204" pitchFamily="34" charset="0"/>
              </a:rPr>
              <a:t>25 Stunden</a:t>
            </a:r>
          </a:p>
          <a:p>
            <a:pPr marL="285750" indent="-285750">
              <a:spcBef>
                <a:spcPct val="20000"/>
              </a:spcBef>
              <a:buFont typeface="Arial" panose="020B0604020202020204" pitchFamily="34" charset="0"/>
              <a:buChar char="•"/>
            </a:pPr>
            <a:r>
              <a:rPr lang="de-DE" dirty="0" smtClean="0">
                <a:solidFill>
                  <a:srgbClr val="333333"/>
                </a:solidFill>
                <a:cs typeface="Arial" panose="020B0604020202020204" pitchFamily="34" charset="0"/>
              </a:rPr>
              <a:t>Jugendtrainer, Betreuer: 2 x Training u. 1 x Spiel </a:t>
            </a:r>
            <a:r>
              <a:rPr lang="de-DE" dirty="0">
                <a:solidFill>
                  <a:srgbClr val="333333"/>
                </a:solidFill>
                <a:cs typeface="Arial" panose="020B0604020202020204" pitchFamily="34" charset="0"/>
              </a:rPr>
              <a:t>à</a:t>
            </a:r>
            <a:r>
              <a:rPr lang="de-DE" dirty="0" smtClean="0">
                <a:solidFill>
                  <a:srgbClr val="333333"/>
                </a:solidFill>
                <a:cs typeface="Arial" panose="020B0604020202020204" pitchFamily="34" charset="0"/>
              </a:rPr>
              <a:t> 2,5 Stunden (= gesamt ca. 105 Stunden)</a:t>
            </a:r>
          </a:p>
          <a:p>
            <a:pPr marL="285750" indent="-285750">
              <a:spcBef>
                <a:spcPct val="20000"/>
              </a:spcBef>
              <a:buFont typeface="Arial" panose="020B0604020202020204" pitchFamily="34" charset="0"/>
              <a:buChar char="•"/>
            </a:pPr>
            <a:r>
              <a:rPr lang="de-DE" dirty="0" smtClean="0">
                <a:solidFill>
                  <a:srgbClr val="333333"/>
                </a:solidFill>
                <a:cs typeface="Arial" panose="020B0604020202020204" pitchFamily="34" charset="0"/>
              </a:rPr>
              <a:t>Platzwart, Reinigungskraft: gesamt ca</a:t>
            </a:r>
            <a:r>
              <a:rPr lang="de-DE" dirty="0">
                <a:solidFill>
                  <a:srgbClr val="333333"/>
                </a:solidFill>
                <a:cs typeface="Arial" panose="020B0604020202020204" pitchFamily="34" charset="0"/>
              </a:rPr>
              <a:t>. </a:t>
            </a:r>
            <a:r>
              <a:rPr lang="de-DE" dirty="0" smtClean="0">
                <a:solidFill>
                  <a:srgbClr val="333333"/>
                </a:solidFill>
                <a:cs typeface="Arial" panose="020B0604020202020204" pitchFamily="34" charset="0"/>
              </a:rPr>
              <a:t>10 Stunden</a:t>
            </a:r>
          </a:p>
          <a:p>
            <a:pPr marL="285750" indent="-285750">
              <a:spcBef>
                <a:spcPct val="20000"/>
              </a:spcBef>
              <a:buFont typeface="Arial" panose="020B0604020202020204" pitchFamily="34" charset="0"/>
              <a:buChar char="•"/>
            </a:pPr>
            <a:endParaRPr lang="de-DE" dirty="0" smtClean="0">
              <a:solidFill>
                <a:srgbClr val="333333"/>
              </a:solidFill>
              <a:cs typeface="Arial" panose="020B0604020202020204" pitchFamily="34" charset="0"/>
            </a:endParaRPr>
          </a:p>
          <a:p>
            <a:pPr algn="ctr">
              <a:lnSpc>
                <a:spcPct val="150000"/>
              </a:lnSpc>
              <a:spcBef>
                <a:spcPct val="20000"/>
              </a:spcBef>
            </a:pPr>
            <a:r>
              <a:rPr lang="de-DE" b="1" dirty="0" smtClean="0">
                <a:solidFill>
                  <a:srgbClr val="333333"/>
                </a:solidFill>
                <a:cs typeface="Arial" panose="020B0604020202020204" pitchFamily="34" charset="0"/>
              </a:rPr>
              <a:t>Gesamt: 140 Stunden/Woche</a:t>
            </a:r>
            <a:endParaRPr lang="de-DE" b="1" dirty="0">
              <a:solidFill>
                <a:srgbClr val="333333"/>
              </a:solidFill>
              <a:cs typeface="Arial" panose="020B0604020202020204" pitchFamily="34" charset="0"/>
            </a:endParaRPr>
          </a:p>
        </p:txBody>
      </p:sp>
    </p:spTree>
    <p:extLst>
      <p:ext uri="{BB962C8B-B14F-4D97-AF65-F5344CB8AC3E}">
        <p14:creationId xmlns:p14="http://schemas.microsoft.com/office/powerpoint/2010/main" val="21536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additive="base">
                                        <p:cTn id="1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 calcmode="lin" valueType="num">
                                      <p:cBhvr additive="base">
                                        <p:cTn id="15"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anim calcmode="lin" valueType="num">
                                      <p:cBhvr additive="base">
                                        <p:cTn id="21"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xEl>
                                              <p:pRg st="7" end="7"/>
                                            </p:txEl>
                                          </p:spTgt>
                                        </p:tgtEl>
                                        <p:attrNameLst>
                                          <p:attrName>style.visibility</p:attrName>
                                        </p:attrNameLst>
                                      </p:cBhvr>
                                      <p:to>
                                        <p:strVal val="visible"/>
                                      </p:to>
                                    </p:set>
                                    <p:anim calcmode="lin" valueType="num">
                                      <p:cBhvr additive="base">
                                        <p:cTn id="25"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xEl>
                                              <p:pRg st="8" end="8"/>
                                            </p:txEl>
                                          </p:spTgt>
                                        </p:tgtEl>
                                        <p:attrNameLst>
                                          <p:attrName>style.visibility</p:attrName>
                                        </p:attrNameLst>
                                      </p:cBhvr>
                                      <p:to>
                                        <p:strVal val="visible"/>
                                      </p:to>
                                    </p:set>
                                    <p:anim calcmode="lin" valueType="num">
                                      <p:cBhvr additive="base">
                                        <p:cTn id="29"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xEl>
                                              <p:pRg st="10" end="10"/>
                                            </p:txEl>
                                          </p:spTgt>
                                        </p:tgtEl>
                                        <p:attrNameLst>
                                          <p:attrName>style.visibility</p:attrName>
                                        </p:attrNameLst>
                                      </p:cBhvr>
                                      <p:to>
                                        <p:strVal val="visible"/>
                                      </p:to>
                                    </p:set>
                                    <p:anim calcmode="lin" valueType="num">
                                      <p:cBhvr additive="base">
                                        <p:cTn id="33" dur="500" fill="hold"/>
                                        <p:tgtEl>
                                          <p:spTgt spid="18">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89127"/>
            <a:ext cx="9299906" cy="5029069"/>
          </a:xfrm>
          <a:prstGeom prst="rect">
            <a:avLst/>
          </a:prstGeom>
        </p:spPr>
        <p:txBody>
          <a:bodyPr wrap="square">
            <a:spAutoFit/>
          </a:bodyPr>
          <a:lstStyle/>
          <a:p>
            <a:pPr lvl="0">
              <a:spcAft>
                <a:spcPts val="600"/>
              </a:spcAft>
              <a:tabLst>
                <a:tab pos="449263" algn="l"/>
              </a:tabLst>
            </a:pPr>
            <a:r>
              <a:rPr lang="de-DE" altLang="de-DE" sz="2000" b="1" dirty="0">
                <a:solidFill>
                  <a:srgbClr val="FF0000"/>
                </a:solidFill>
                <a:ea typeface="Arial" panose="020B0604020202020204" pitchFamily="34" charset="0"/>
                <a:cs typeface="Arial" panose="020B0604020202020204" pitchFamily="34" charset="0"/>
              </a:rPr>
              <a:t>Wieviel </a:t>
            </a:r>
            <a:r>
              <a:rPr lang="de-DE" altLang="de-DE" sz="2000" b="1" dirty="0" smtClean="0">
                <a:solidFill>
                  <a:srgbClr val="FF0000"/>
                </a:solidFill>
                <a:ea typeface="Arial" panose="020B0604020202020204" pitchFamily="34" charset="0"/>
                <a:cs typeface="Arial" panose="020B0604020202020204" pitchFamily="34" charset="0"/>
              </a:rPr>
              <a:t>Kilometer legen sie pro Woche mit ihrem Fahrzeug zurück?</a:t>
            </a:r>
          </a:p>
          <a:p>
            <a:pPr marL="285750" lvl="0" indent="-285750">
              <a:lnSpc>
                <a:spcPct val="150000"/>
              </a:lnSpc>
              <a:spcAft>
                <a:spcPts val="0"/>
              </a:spcAft>
              <a:buFont typeface="Arial" panose="020B0604020202020204" pitchFamily="34" charset="0"/>
              <a:buChar char="•"/>
              <a:tabLst>
                <a:tab pos="449263" algn="l"/>
              </a:tabLst>
            </a:pPr>
            <a:r>
              <a:rPr lang="de-DE" dirty="0">
                <a:solidFill>
                  <a:srgbClr val="333333"/>
                </a:solidFill>
                <a:cs typeface="Arial" panose="020B0604020202020204" pitchFamily="34" charset="0"/>
              </a:rPr>
              <a:t>Jugendleiter, </a:t>
            </a:r>
            <a:r>
              <a:rPr lang="de-DE" dirty="0" smtClean="0">
                <a:solidFill>
                  <a:srgbClr val="333333"/>
                </a:solidFill>
                <a:cs typeface="Arial" panose="020B0604020202020204" pitchFamily="34" charset="0"/>
              </a:rPr>
              <a:t>Stellvertreter, Kassier: 4 x ca. 10 km/Person (= gesamt: 120 km)</a:t>
            </a:r>
            <a:endParaRPr lang="de-DE" dirty="0">
              <a:solidFill>
                <a:srgbClr val="333333"/>
              </a:solidFill>
              <a:cs typeface="Arial" panose="020B0604020202020204" pitchFamily="34" charset="0"/>
            </a:endParaRPr>
          </a:p>
          <a:p>
            <a:pPr marL="285750" lvl="0" indent="-285750">
              <a:lnSpc>
                <a:spcPct val="150000"/>
              </a:lnSpc>
              <a:spcAft>
                <a:spcPts val="0"/>
              </a:spcAft>
              <a:buFont typeface="Arial" panose="020B0604020202020204" pitchFamily="34" charset="0"/>
              <a:buChar char="•"/>
              <a:tabLst>
                <a:tab pos="449263" algn="l"/>
              </a:tabLst>
            </a:pPr>
            <a:r>
              <a:rPr lang="de-DE" dirty="0" smtClean="0">
                <a:solidFill>
                  <a:srgbClr val="333333"/>
                </a:solidFill>
                <a:cs typeface="Arial" panose="020B0604020202020204" pitchFamily="34" charset="0"/>
              </a:rPr>
              <a:t>Jugendtrainer/Betreuer: 2 x Training u. 1 x Spiel = 3 x ca</a:t>
            </a:r>
            <a:r>
              <a:rPr lang="de-DE" dirty="0">
                <a:solidFill>
                  <a:srgbClr val="333333"/>
                </a:solidFill>
                <a:cs typeface="Arial" panose="020B0604020202020204" pitchFamily="34" charset="0"/>
              </a:rPr>
              <a:t>. </a:t>
            </a:r>
            <a:r>
              <a:rPr lang="de-DE" dirty="0" smtClean="0">
                <a:solidFill>
                  <a:srgbClr val="333333"/>
                </a:solidFill>
                <a:cs typeface="Arial" panose="020B0604020202020204" pitchFamily="34" charset="0"/>
              </a:rPr>
              <a:t>10 km/Person (= 420 km)</a:t>
            </a:r>
            <a:endParaRPr lang="de-DE" dirty="0">
              <a:solidFill>
                <a:srgbClr val="333333"/>
              </a:solidFill>
              <a:cs typeface="Arial" panose="020B0604020202020204" pitchFamily="34" charset="0"/>
            </a:endParaRPr>
          </a:p>
          <a:p>
            <a:pPr marL="285750" lvl="0" indent="-285750">
              <a:lnSpc>
                <a:spcPct val="150000"/>
              </a:lnSpc>
              <a:spcAft>
                <a:spcPts val="0"/>
              </a:spcAft>
              <a:buFont typeface="Arial" panose="020B0604020202020204" pitchFamily="34" charset="0"/>
              <a:buChar char="•"/>
              <a:tabLst>
                <a:tab pos="449263" algn="l"/>
              </a:tabLst>
            </a:pPr>
            <a:r>
              <a:rPr lang="de-DE" dirty="0" smtClean="0">
                <a:solidFill>
                  <a:srgbClr val="333333"/>
                </a:solidFill>
                <a:cs typeface="Arial" panose="020B0604020202020204" pitchFamily="34" charset="0"/>
              </a:rPr>
              <a:t>Platzwart, Reinigungskraft: </a:t>
            </a:r>
            <a:r>
              <a:rPr lang="de-DE" dirty="0">
                <a:solidFill>
                  <a:srgbClr val="333333"/>
                </a:solidFill>
                <a:cs typeface="Arial" panose="020B0604020202020204" pitchFamily="34" charset="0"/>
              </a:rPr>
              <a:t>ca. </a:t>
            </a:r>
            <a:r>
              <a:rPr lang="de-DE" dirty="0" smtClean="0">
                <a:solidFill>
                  <a:srgbClr val="333333"/>
                </a:solidFill>
                <a:cs typeface="Arial" panose="020B0604020202020204" pitchFamily="34" charset="0"/>
              </a:rPr>
              <a:t>2 x 5 km/Person  (= 20 km)</a:t>
            </a:r>
          </a:p>
          <a:p>
            <a:pPr lvl="0" algn="ctr">
              <a:lnSpc>
                <a:spcPct val="150000"/>
              </a:lnSpc>
              <a:spcAft>
                <a:spcPts val="0"/>
              </a:spcAft>
              <a:tabLst>
                <a:tab pos="449263" algn="l"/>
              </a:tabLst>
            </a:pPr>
            <a:endParaRPr lang="de-DE" dirty="0">
              <a:solidFill>
                <a:srgbClr val="333333"/>
              </a:solidFill>
              <a:cs typeface="Arial" panose="020B0604020202020204" pitchFamily="34" charset="0"/>
            </a:endParaRPr>
          </a:p>
          <a:p>
            <a:pPr lvl="0" algn="ctr">
              <a:lnSpc>
                <a:spcPct val="150000"/>
              </a:lnSpc>
              <a:spcAft>
                <a:spcPts val="0"/>
              </a:spcAft>
              <a:tabLst>
                <a:tab pos="449263" algn="l"/>
              </a:tabLst>
            </a:pPr>
            <a:r>
              <a:rPr lang="de-DE" b="1" dirty="0" smtClean="0">
                <a:solidFill>
                  <a:srgbClr val="333333"/>
                </a:solidFill>
                <a:cs typeface="Arial" panose="020B0604020202020204" pitchFamily="34" charset="0"/>
              </a:rPr>
              <a:t>Gesamt/Woche: 560 Kilometer</a:t>
            </a:r>
          </a:p>
          <a:p>
            <a:pPr marL="285750" lvl="0" indent="-285750">
              <a:lnSpc>
                <a:spcPct val="150000"/>
              </a:lnSpc>
              <a:spcAft>
                <a:spcPts val="0"/>
              </a:spcAft>
              <a:buFont typeface="Arial" panose="020B0604020202020204" pitchFamily="34" charset="0"/>
              <a:buChar char="•"/>
              <a:tabLst>
                <a:tab pos="449263" algn="l"/>
              </a:tabLst>
            </a:pPr>
            <a:endParaRPr lang="de-DE" dirty="0">
              <a:solidFill>
                <a:srgbClr val="333333"/>
              </a:solidFill>
              <a:cs typeface="Arial" panose="020B0604020202020204" pitchFamily="34" charset="0"/>
            </a:endParaRPr>
          </a:p>
          <a:p>
            <a:pPr>
              <a:lnSpc>
                <a:spcPct val="150000"/>
              </a:lnSpc>
              <a:spcBef>
                <a:spcPct val="20000"/>
              </a:spcBef>
            </a:pPr>
            <a:r>
              <a:rPr lang="de-DE" b="1" dirty="0">
                <a:solidFill>
                  <a:srgbClr val="FF0000"/>
                </a:solidFill>
                <a:cs typeface="Arial" panose="020B0604020202020204" pitchFamily="34" charset="0"/>
              </a:rPr>
              <a:t>Wieviel </a:t>
            </a:r>
            <a:r>
              <a:rPr lang="de-DE" b="1" dirty="0" smtClean="0">
                <a:solidFill>
                  <a:srgbClr val="FF0000"/>
                </a:solidFill>
                <a:cs typeface="Arial" panose="020B0604020202020204" pitchFamily="34" charset="0"/>
              </a:rPr>
              <a:t>sind das zusammen im Jahr?</a:t>
            </a:r>
            <a:endParaRPr lang="de-DE" b="1" dirty="0">
              <a:solidFill>
                <a:srgbClr val="FF0000"/>
              </a:solidFill>
              <a:cs typeface="Arial" panose="020B0604020202020204" pitchFamily="34" charset="0"/>
            </a:endParaRPr>
          </a:p>
          <a:p>
            <a:pPr marL="285750" indent="-285750">
              <a:lnSpc>
                <a:spcPct val="150000"/>
              </a:lnSpc>
              <a:spcBef>
                <a:spcPct val="20000"/>
              </a:spcBef>
              <a:buFont typeface="Arial" panose="020B0604020202020204" pitchFamily="34" charset="0"/>
              <a:buChar char="•"/>
            </a:pPr>
            <a:r>
              <a:rPr lang="de-DE" dirty="0">
                <a:solidFill>
                  <a:srgbClr val="333333"/>
                </a:solidFill>
                <a:cs typeface="Arial" panose="020B0604020202020204" pitchFamily="34" charset="0"/>
              </a:rPr>
              <a:t> Stunden: </a:t>
            </a:r>
            <a:r>
              <a:rPr lang="de-DE" dirty="0" smtClean="0">
                <a:solidFill>
                  <a:srgbClr val="333333"/>
                </a:solidFill>
                <a:cs typeface="Arial" panose="020B0604020202020204" pitchFamily="34" charset="0"/>
              </a:rPr>
              <a:t>140 Stunden x 36 Wochen (9 Monate) = </a:t>
            </a:r>
            <a:r>
              <a:rPr lang="de-DE" b="1" dirty="0" smtClean="0">
                <a:solidFill>
                  <a:srgbClr val="333333"/>
                </a:solidFill>
                <a:cs typeface="Arial" panose="020B0604020202020204" pitchFamily="34" charset="0"/>
              </a:rPr>
              <a:t>5.040 Stunden</a:t>
            </a:r>
          </a:p>
          <a:p>
            <a:pPr marL="285750" indent="-285750">
              <a:lnSpc>
                <a:spcPct val="150000"/>
              </a:lnSpc>
              <a:spcBef>
                <a:spcPct val="20000"/>
              </a:spcBef>
              <a:buFont typeface="Arial" panose="020B0604020202020204" pitchFamily="34" charset="0"/>
              <a:buChar char="•"/>
            </a:pPr>
            <a:r>
              <a:rPr lang="de-DE" dirty="0" smtClean="0">
                <a:solidFill>
                  <a:srgbClr val="333333"/>
                </a:solidFill>
                <a:cs typeface="Arial" panose="020B0604020202020204" pitchFamily="34" charset="0"/>
              </a:rPr>
              <a:t> </a:t>
            </a:r>
            <a:r>
              <a:rPr lang="de-DE" dirty="0">
                <a:solidFill>
                  <a:srgbClr val="333333"/>
                </a:solidFill>
                <a:cs typeface="Arial" panose="020B0604020202020204" pitchFamily="34" charset="0"/>
              </a:rPr>
              <a:t>Kilometer: </a:t>
            </a:r>
            <a:r>
              <a:rPr lang="de-DE" dirty="0" smtClean="0">
                <a:solidFill>
                  <a:srgbClr val="333333"/>
                </a:solidFill>
                <a:cs typeface="Arial" panose="020B0604020202020204" pitchFamily="34" charset="0"/>
              </a:rPr>
              <a:t>560 Kilometer x 36 Wochen = </a:t>
            </a:r>
            <a:r>
              <a:rPr lang="de-DE" b="1" dirty="0" smtClean="0">
                <a:solidFill>
                  <a:srgbClr val="333333"/>
                </a:solidFill>
                <a:cs typeface="Arial" panose="020B0604020202020204" pitchFamily="34" charset="0"/>
              </a:rPr>
              <a:t>20.160 Kilometer</a:t>
            </a:r>
            <a:endParaRPr lang="de-DE" b="1" dirty="0">
              <a:solidFill>
                <a:srgbClr val="333333"/>
              </a:solidFill>
              <a:cs typeface="Arial" panose="020B0604020202020204" pitchFamily="34" charset="0"/>
            </a:endParaRPr>
          </a:p>
          <a:p>
            <a:pPr marL="285750" lvl="0" indent="-285750">
              <a:spcAft>
                <a:spcPts val="0"/>
              </a:spcAft>
              <a:buFont typeface="Arial" panose="020B0604020202020204" pitchFamily="34" charset="0"/>
              <a:buChar char="•"/>
              <a:tabLst>
                <a:tab pos="449263" algn="l"/>
              </a:tabLst>
            </a:pPr>
            <a:endParaRPr lang="de-DE" dirty="0">
              <a:solidFill>
                <a:srgbClr val="333333"/>
              </a:solidFill>
              <a:cs typeface="Arial" panose="020B0604020202020204" pitchFamily="34" charset="0"/>
            </a:endParaRPr>
          </a:p>
          <a:p>
            <a:pPr>
              <a:spcBef>
                <a:spcPct val="20000"/>
              </a:spcBef>
            </a:pPr>
            <a:endParaRPr lang="de-DE" sz="2000" b="1" dirty="0" smtClean="0">
              <a:solidFill>
                <a:srgbClr val="333333"/>
              </a:solidFill>
              <a:cs typeface="Times New Roman" panose="02020603050405020304" pitchFamily="18" charset="0"/>
            </a:endParaRPr>
          </a:p>
        </p:txBody>
      </p:sp>
    </p:spTree>
    <p:extLst>
      <p:ext uri="{BB962C8B-B14F-4D97-AF65-F5344CB8AC3E}">
        <p14:creationId xmlns:p14="http://schemas.microsoft.com/office/powerpoint/2010/main" val="426603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additive="base">
                                        <p:cTn id="1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 calcmode="lin" valueType="num">
                                      <p:cBhvr additive="base">
                                        <p:cTn id="15"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267649" y="1289127"/>
            <a:ext cx="8876351" cy="2880789"/>
          </a:xfrm>
          <a:prstGeom prst="rect">
            <a:avLst/>
          </a:prstGeom>
        </p:spPr>
        <p:txBody>
          <a:bodyPr wrap="square">
            <a:spAutoFit/>
          </a:bodyPr>
          <a:lstStyle/>
          <a:p>
            <a:pPr lvl="0">
              <a:spcAft>
                <a:spcPts val="1200"/>
              </a:spcAft>
              <a:tabLst>
                <a:tab pos="449263" algn="l"/>
              </a:tabLst>
            </a:pPr>
            <a:r>
              <a:rPr lang="de-DE" sz="2000" b="1" dirty="0" smtClean="0">
                <a:solidFill>
                  <a:srgbClr val="008241"/>
                </a:solidFill>
                <a:cs typeface="Arial" panose="020B0604020202020204" pitchFamily="34" charset="0"/>
              </a:rPr>
              <a:t>Darüber hinaus erhalten die Kinder u. a. </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Trainingsmaterialien wie Bälle und Leibchen gestellt</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Duschmöglichkeiten gestellt</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den Platz abgezeichnet und gemäht</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Getränke in den Spielpausen</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Weihnachtsfeier + Geschenke</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Ausflüge</a:t>
            </a:r>
          </a:p>
          <a:p>
            <a:pPr marL="342900" indent="-342900">
              <a:spcBef>
                <a:spcPct val="20000"/>
              </a:spcBef>
              <a:buFont typeface="Arial" panose="020B0604020202020204" pitchFamily="34" charset="0"/>
              <a:buChar char="•"/>
            </a:pPr>
            <a:r>
              <a:rPr lang="de-DE" dirty="0" smtClean="0">
                <a:solidFill>
                  <a:srgbClr val="333333"/>
                </a:solidFill>
                <a:cs typeface="Arial" panose="020B0604020202020204" pitchFamily="34" charset="0"/>
              </a:rPr>
              <a:t>und noch vieles mehr…</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480" y="1808820"/>
            <a:ext cx="2998536" cy="190672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413871"/>
            <a:ext cx="1627060" cy="1615574"/>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6915" y="4097779"/>
            <a:ext cx="2008060" cy="2008060"/>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110" y="3833426"/>
            <a:ext cx="2200275" cy="2200275"/>
          </a:xfrm>
          <a:prstGeom prst="rect">
            <a:avLst/>
          </a:prstGeom>
        </p:spPr>
      </p:pic>
    </p:spTree>
    <p:extLst>
      <p:ext uri="{BB962C8B-B14F-4D97-AF65-F5344CB8AC3E}">
        <p14:creationId xmlns:p14="http://schemas.microsoft.com/office/powerpoint/2010/main" val="4741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0"/>
          <p:cNvSpPr>
            <a:spLocks noChangeArrowheads="1"/>
          </p:cNvSpPr>
          <p:nvPr/>
        </p:nvSpPr>
        <p:spPr bwMode="auto">
          <a:xfrm>
            <a:off x="-423555" y="205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5068" tIns="45720" rIns="91440" bIns="0" numCol="1" anchor="ctr" anchorCtr="0" compatLnSpc="1">
            <a:prstTxWarp prst="textNoShape">
              <a:avLst/>
            </a:prstTxWarp>
            <a:spAutoFit/>
          </a:bodyPr>
          <a:lstStyle/>
          <a:p>
            <a:endParaRPr lang="de-DE" dirty="0"/>
          </a:p>
        </p:txBody>
      </p:sp>
      <p:sp>
        <p:nvSpPr>
          <p:cNvPr id="18" name="Rechteck 17"/>
          <p:cNvSpPr/>
          <p:nvPr/>
        </p:nvSpPr>
        <p:spPr>
          <a:xfrm>
            <a:off x="746575" y="2052775"/>
            <a:ext cx="8876351" cy="2585323"/>
          </a:xfrm>
          <a:prstGeom prst="rect">
            <a:avLst/>
          </a:prstGeom>
        </p:spPr>
        <p:txBody>
          <a:bodyPr wrap="square">
            <a:spAutoFit/>
          </a:bodyPr>
          <a:lstStyle/>
          <a:p>
            <a:pPr>
              <a:spcBef>
                <a:spcPct val="20000"/>
              </a:spcBef>
            </a:pPr>
            <a:r>
              <a:rPr lang="de-DE" sz="3000" b="1" dirty="0" smtClean="0">
                <a:solidFill>
                  <a:srgbClr val="990000"/>
                </a:solidFill>
                <a:cs typeface="Arial" panose="020B0604020202020204" pitchFamily="34" charset="0"/>
              </a:rPr>
              <a:t>… und das alles bei </a:t>
            </a:r>
            <a:br>
              <a:rPr lang="de-DE" sz="3000" b="1" dirty="0" smtClean="0">
                <a:solidFill>
                  <a:srgbClr val="990000"/>
                </a:solidFill>
                <a:cs typeface="Arial" panose="020B0604020202020204" pitchFamily="34" charset="0"/>
              </a:rPr>
            </a:br>
            <a:r>
              <a:rPr lang="de-DE" sz="3000" b="1" dirty="0" smtClean="0">
                <a:solidFill>
                  <a:srgbClr val="990000"/>
                </a:solidFill>
                <a:cs typeface="Arial" panose="020B0604020202020204" pitchFamily="34" charset="0"/>
              </a:rPr>
              <a:t>70 Euro Jahresbeitrag</a:t>
            </a:r>
          </a:p>
          <a:p>
            <a:pPr>
              <a:spcBef>
                <a:spcPct val="20000"/>
              </a:spcBef>
            </a:pPr>
            <a:endParaRPr lang="de-DE" sz="3000" b="1" dirty="0">
              <a:solidFill>
                <a:srgbClr val="990000"/>
              </a:solidFill>
              <a:cs typeface="Arial" panose="020B0604020202020204" pitchFamily="34" charset="0"/>
            </a:endParaRPr>
          </a:p>
          <a:p>
            <a:pPr>
              <a:spcBef>
                <a:spcPct val="20000"/>
              </a:spcBef>
            </a:pPr>
            <a:r>
              <a:rPr lang="de-DE" sz="3000" b="1" dirty="0" smtClean="0">
                <a:solidFill>
                  <a:srgbClr val="990000"/>
                </a:solidFill>
                <a:cs typeface="Arial" panose="020B0604020202020204" pitchFamily="34" charset="0"/>
              </a:rPr>
              <a:t>Weniger als 2 Euro </a:t>
            </a:r>
            <a:br>
              <a:rPr lang="de-DE" sz="3000" b="1" dirty="0" smtClean="0">
                <a:solidFill>
                  <a:srgbClr val="990000"/>
                </a:solidFill>
                <a:cs typeface="Arial" panose="020B0604020202020204" pitchFamily="34" charset="0"/>
              </a:rPr>
            </a:br>
            <a:r>
              <a:rPr lang="de-DE" sz="3000" b="1" dirty="0" smtClean="0">
                <a:solidFill>
                  <a:srgbClr val="990000"/>
                </a:solidFill>
                <a:cs typeface="Arial" panose="020B0604020202020204" pitchFamily="34" charset="0"/>
              </a:rPr>
              <a:t>pro Woche</a:t>
            </a:r>
            <a:endParaRPr lang="de-DE" sz="3000" b="1" dirty="0">
              <a:solidFill>
                <a:srgbClr val="990000"/>
              </a:solidFill>
              <a:cs typeface="Arial" panose="020B0604020202020204" pitchFamily="34" charset="0"/>
            </a:endParaRPr>
          </a:p>
        </p:txBody>
      </p:sp>
      <p:pic>
        <p:nvPicPr>
          <p:cNvPr id="2" name="Grafik 1"/>
          <p:cNvPicPr>
            <a:picLocks noChangeAspect="1"/>
          </p:cNvPicPr>
          <p:nvPr/>
        </p:nvPicPr>
        <p:blipFill>
          <a:blip r:embed="rId3"/>
          <a:stretch>
            <a:fillRect/>
          </a:stretch>
        </p:blipFill>
        <p:spPr>
          <a:xfrm>
            <a:off x="5787135" y="1633614"/>
            <a:ext cx="2782982" cy="2869648"/>
          </a:xfrm>
          <a:prstGeom prst="rect">
            <a:avLst/>
          </a:prstGeom>
        </p:spPr>
      </p:pic>
    </p:spTree>
    <p:extLst>
      <p:ext uri="{BB962C8B-B14F-4D97-AF65-F5344CB8AC3E}">
        <p14:creationId xmlns:p14="http://schemas.microsoft.com/office/powerpoint/2010/main" val="2958909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681790" y="0"/>
            <a:ext cx="3825425" cy="1089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tabLst>
                <a:tab pos="449263" algn="l"/>
              </a:tabLst>
            </a:pPr>
            <a:r>
              <a:rPr lang="en-US" altLang="de-DE" sz="2400" b="1" cap="small" dirty="0" smtClean="0">
                <a:solidFill>
                  <a:srgbClr val="3F3F3F"/>
                </a:solidFill>
                <a:latin typeface="Arial" panose="020B0604020202020204" pitchFamily="34" charset="0"/>
                <a:ea typeface="Arial" panose="020B0604020202020204" pitchFamily="34" charset="0"/>
                <a:cs typeface="Arial" panose="020B0604020202020204" pitchFamily="34" charset="0"/>
              </a:rPr>
              <a:t>1. informationen</a:t>
            </a:r>
            <a:endParaRPr lang="en-US" altLang="de-DE" sz="2400" b="1" cap="small" dirty="0">
              <a:solidFill>
                <a:srgbClr val="3F3F3F"/>
              </a:solidFill>
              <a:latin typeface="Arial" panose="020B0604020202020204" pitchFamily="34" charset="0"/>
              <a:ea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62947" y="1288215"/>
            <a:ext cx="6081617" cy="37394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spcAft>
                <a:spcPts val="1200"/>
              </a:spcAft>
              <a:tabLst>
                <a:tab pos="449263" algn="l"/>
              </a:tabLst>
            </a:pPr>
            <a:r>
              <a:rPr lang="de-DE" altLang="de-DE" sz="2000" b="1" dirty="0" smtClean="0">
                <a:solidFill>
                  <a:srgbClr val="FF0000"/>
                </a:solidFill>
                <a:latin typeface="Arial" panose="020B0604020202020204" pitchFamily="34" charset="0"/>
                <a:ea typeface="Arial" panose="020B0604020202020204" pitchFamily="34" charset="0"/>
                <a:cs typeface="Arial" panose="020B0604020202020204" pitchFamily="34" charset="0"/>
              </a:rPr>
              <a:t>Ansprechpartner im Überblick</a:t>
            </a:r>
          </a:p>
          <a:p>
            <a:pPr marL="285750" indent="-285750" algn="l">
              <a:spcBef>
                <a:spcPct val="50000"/>
              </a:spcBef>
              <a:buSzPct val="100000"/>
              <a:buFont typeface="Arial" panose="020B0604020202020204" pitchFamily="34" charset="0"/>
              <a:buChar char="•"/>
            </a:pPr>
            <a:r>
              <a:rPr lang="de-DE" altLang="de-DE" sz="1800" dirty="0" smtClean="0">
                <a:solidFill>
                  <a:schemeClr val="tx1"/>
                </a:solidFill>
                <a:latin typeface="Arial" panose="020B0604020202020204" pitchFamily="34" charset="0"/>
              </a:rPr>
              <a:t>Trainer</a:t>
            </a:r>
            <a:r>
              <a:rPr lang="de-DE" altLang="de-DE" sz="1800" dirty="0">
                <a:solidFill>
                  <a:schemeClr val="tx1"/>
                </a:solidFill>
                <a:latin typeface="Arial" panose="020B0604020202020204" pitchFamily="34" charset="0"/>
              </a:rPr>
              <a:t>: </a:t>
            </a:r>
            <a:r>
              <a:rPr lang="de-DE" altLang="de-DE" sz="1800" b="1" dirty="0" smtClean="0">
                <a:solidFill>
                  <a:schemeClr val="tx1"/>
                </a:solidFill>
                <a:latin typeface="Arial" panose="020B0604020202020204" pitchFamily="34" charset="0"/>
              </a:rPr>
              <a:t/>
            </a:r>
            <a:br>
              <a:rPr lang="de-DE" altLang="de-DE" sz="1800" b="1" dirty="0" smtClean="0">
                <a:solidFill>
                  <a:schemeClr val="tx1"/>
                </a:solidFill>
                <a:latin typeface="Arial" panose="020B0604020202020204" pitchFamily="34" charset="0"/>
              </a:rPr>
            </a:br>
            <a:r>
              <a:rPr lang="de-DE" altLang="de-DE" sz="1800" dirty="0" smtClean="0">
                <a:solidFill>
                  <a:schemeClr val="tx1"/>
                </a:solidFill>
                <a:latin typeface="Arial" panose="020B0604020202020204" pitchFamily="34" charset="0"/>
              </a:rPr>
              <a:t>Name</a:t>
            </a:r>
            <a:r>
              <a:rPr lang="de-DE" altLang="de-DE" sz="1800" dirty="0">
                <a:solidFill>
                  <a:schemeClr val="tx1"/>
                </a:solidFill>
                <a:latin typeface="Arial" panose="020B0604020202020204" pitchFamily="34" charset="0"/>
              </a:rPr>
              <a:t>, Vorname u. Kontaktdaten</a:t>
            </a:r>
          </a:p>
          <a:p>
            <a:pPr marL="285750" indent="-285750" algn="l">
              <a:spcBef>
                <a:spcPct val="50000"/>
              </a:spcBef>
              <a:buSzPct val="100000"/>
              <a:buFont typeface="Arial" panose="020B0604020202020204" pitchFamily="34" charset="0"/>
              <a:buChar char="•"/>
            </a:pPr>
            <a:r>
              <a:rPr lang="de-DE" altLang="de-DE" sz="1800" dirty="0">
                <a:solidFill>
                  <a:schemeClr val="tx1"/>
                </a:solidFill>
                <a:latin typeface="Arial" panose="020B0604020202020204" pitchFamily="34" charset="0"/>
              </a:rPr>
              <a:t>Betreuer</a:t>
            </a:r>
            <a:r>
              <a:rPr lang="de-DE" altLang="de-DE" sz="1800" dirty="0" smtClean="0">
                <a:solidFill>
                  <a:schemeClr val="tx1"/>
                </a:solidFill>
                <a:latin typeface="Arial" panose="020B0604020202020204" pitchFamily="34" charset="0"/>
              </a:rPr>
              <a:t>:</a:t>
            </a:r>
            <a:br>
              <a:rPr lang="de-DE" altLang="de-DE" sz="1800" dirty="0" smtClean="0">
                <a:solidFill>
                  <a:schemeClr val="tx1"/>
                </a:solidFill>
                <a:latin typeface="Arial" panose="020B0604020202020204" pitchFamily="34" charset="0"/>
              </a:rPr>
            </a:br>
            <a:r>
              <a:rPr lang="de-DE" altLang="de-DE" sz="1800" dirty="0">
                <a:solidFill>
                  <a:schemeClr val="tx1"/>
                </a:solidFill>
                <a:latin typeface="Arial" panose="020B0604020202020204" pitchFamily="34" charset="0"/>
              </a:rPr>
              <a:t>Name, Vorname u. Kontaktdaten</a:t>
            </a:r>
          </a:p>
          <a:p>
            <a:pPr marL="285750" indent="-285750" algn="l">
              <a:spcBef>
                <a:spcPct val="50000"/>
              </a:spcBef>
              <a:buSzPct val="100000"/>
              <a:buFont typeface="Arial" panose="020B0604020202020204" pitchFamily="34" charset="0"/>
              <a:buChar char="•"/>
            </a:pPr>
            <a:r>
              <a:rPr lang="de-DE" altLang="de-DE" sz="1800" dirty="0" smtClean="0">
                <a:solidFill>
                  <a:schemeClr val="tx1"/>
                </a:solidFill>
                <a:latin typeface="Arial" panose="020B0604020202020204" pitchFamily="34" charset="0"/>
              </a:rPr>
              <a:t>Jugendleiter:</a:t>
            </a:r>
            <a:br>
              <a:rPr lang="de-DE" altLang="de-DE" sz="1800" dirty="0" smtClean="0">
                <a:solidFill>
                  <a:schemeClr val="tx1"/>
                </a:solidFill>
                <a:latin typeface="Arial" panose="020B0604020202020204" pitchFamily="34" charset="0"/>
              </a:rPr>
            </a:br>
            <a:r>
              <a:rPr lang="de-DE" altLang="de-DE" sz="1800" dirty="0">
                <a:solidFill>
                  <a:schemeClr val="tx1"/>
                </a:solidFill>
                <a:latin typeface="Arial" panose="020B0604020202020204" pitchFamily="34" charset="0"/>
              </a:rPr>
              <a:t>Name, Vorname u. Kontaktdaten</a:t>
            </a:r>
          </a:p>
          <a:p>
            <a:pPr marL="285750" indent="-285750" algn="l">
              <a:spcBef>
                <a:spcPct val="50000"/>
              </a:spcBef>
              <a:buSzPct val="100000"/>
              <a:buFont typeface="Arial" panose="020B0604020202020204" pitchFamily="34" charset="0"/>
              <a:buChar char="•"/>
            </a:pPr>
            <a:r>
              <a:rPr lang="de-DE" altLang="de-DE" sz="1800" dirty="0" smtClean="0">
                <a:solidFill>
                  <a:schemeClr val="tx1"/>
                </a:solidFill>
                <a:latin typeface="Arial" panose="020B0604020202020204" pitchFamily="34" charset="0"/>
              </a:rPr>
              <a:t>Vorsitzender:</a:t>
            </a:r>
            <a:br>
              <a:rPr lang="de-DE" altLang="de-DE" sz="1800" dirty="0" smtClean="0">
                <a:solidFill>
                  <a:schemeClr val="tx1"/>
                </a:solidFill>
                <a:latin typeface="Arial" panose="020B0604020202020204" pitchFamily="34" charset="0"/>
              </a:rPr>
            </a:br>
            <a:r>
              <a:rPr lang="de-DE" altLang="de-DE" sz="1800" dirty="0">
                <a:solidFill>
                  <a:schemeClr val="tx1"/>
                </a:solidFill>
                <a:latin typeface="Arial" panose="020B0604020202020204" pitchFamily="34" charset="0"/>
              </a:rPr>
              <a:t>Name, Vorname u. </a:t>
            </a:r>
            <a:r>
              <a:rPr lang="de-DE" altLang="de-DE" sz="1800" dirty="0" smtClean="0">
                <a:solidFill>
                  <a:schemeClr val="tx1"/>
                </a:solidFill>
                <a:latin typeface="Arial" panose="020B0604020202020204" pitchFamily="34" charset="0"/>
              </a:rPr>
              <a:t>Kontaktdaten</a:t>
            </a:r>
          </a:p>
          <a:p>
            <a:pPr marL="285750" indent="-285750" algn="l">
              <a:spcBef>
                <a:spcPct val="50000"/>
              </a:spcBef>
              <a:buSzPct val="100000"/>
              <a:buFont typeface="Arial" panose="020B0604020202020204" pitchFamily="34" charset="0"/>
              <a:buChar char="•"/>
            </a:pPr>
            <a:r>
              <a:rPr lang="de-DE" altLang="de-DE" sz="1800" dirty="0" smtClean="0">
                <a:solidFill>
                  <a:schemeClr val="tx1"/>
                </a:solidFill>
                <a:latin typeface="Arial" panose="020B0604020202020204" pitchFamily="34" charset="0"/>
              </a:rPr>
              <a:t>Evtl. weitere/r Ansprechpartner/in:</a:t>
            </a:r>
            <a:endParaRPr lang="de-DE" altLang="de-DE" sz="1800" dirty="0">
              <a:solidFill>
                <a:schemeClr val="tx1"/>
              </a:solidFill>
              <a:latin typeface="Arial" panose="020B0604020202020204" pitchFamily="34" charset="0"/>
            </a:endParaRPr>
          </a:p>
        </p:txBody>
      </p:sp>
      <p:sp>
        <p:nvSpPr>
          <p:cNvPr id="6" name="Rechteck 5"/>
          <p:cNvSpPr/>
          <p:nvPr/>
        </p:nvSpPr>
        <p:spPr>
          <a:xfrm>
            <a:off x="2141730" y="5226471"/>
            <a:ext cx="1912282" cy="830997"/>
          </a:xfrm>
          <a:prstGeom prst="rect">
            <a:avLst/>
          </a:prstGeom>
        </p:spPr>
        <p:txBody>
          <a:bodyPr wrap="square">
            <a:spAutoFit/>
          </a:bodyPr>
          <a:lstStyle/>
          <a:p>
            <a:r>
              <a:rPr lang="de-DE" altLang="de-DE" sz="1600" b="1" dirty="0" smtClean="0">
                <a:solidFill>
                  <a:srgbClr val="00B050"/>
                </a:solidFill>
              </a:rPr>
              <a:t>Konkrete Angaben durch Verein</a:t>
            </a:r>
            <a:endParaRPr lang="en-US" sz="1600" b="1" dirty="0"/>
          </a:p>
        </p:txBody>
      </p:sp>
      <p:sp>
        <p:nvSpPr>
          <p:cNvPr id="2" name="Rechteck 1"/>
          <p:cNvSpPr/>
          <p:nvPr/>
        </p:nvSpPr>
        <p:spPr>
          <a:xfrm>
            <a:off x="7317305" y="1572130"/>
            <a:ext cx="1350150" cy="153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Arial" panose="020B0604020202020204" pitchFamily="34" charset="0"/>
                <a:cs typeface="Arial" panose="020B0604020202020204" pitchFamily="34" charset="0"/>
              </a:rPr>
              <a:t>Bilder der Ansprech-partner</a:t>
            </a:r>
            <a:endParaRPr lang="de-DE" dirty="0">
              <a:latin typeface="Arial" panose="020B0604020202020204" pitchFamily="34" charset="0"/>
              <a:cs typeface="Arial" panose="020B0604020202020204" pitchFamily="34" charset="0"/>
            </a:endParaRPr>
          </a:p>
        </p:txBody>
      </p:sp>
      <p:sp>
        <p:nvSpPr>
          <p:cNvPr id="7" name="Rechteck 6"/>
          <p:cNvSpPr/>
          <p:nvPr/>
        </p:nvSpPr>
        <p:spPr>
          <a:xfrm>
            <a:off x="7314256" y="3157957"/>
            <a:ext cx="1350150" cy="153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Arial" panose="020B0604020202020204" pitchFamily="34" charset="0"/>
                <a:cs typeface="Arial" panose="020B0604020202020204" pitchFamily="34" charset="0"/>
              </a:rPr>
              <a:t>Bilder der Ansprech-partner</a:t>
            </a:r>
            <a:endParaRPr lang="de-DE" dirty="0">
              <a:latin typeface="Arial" panose="020B0604020202020204" pitchFamily="34" charset="0"/>
              <a:cs typeface="Arial" panose="020B0604020202020204" pitchFamily="34" charset="0"/>
            </a:endParaRPr>
          </a:p>
        </p:txBody>
      </p:sp>
      <p:sp>
        <p:nvSpPr>
          <p:cNvPr id="8" name="Rechteck 7"/>
          <p:cNvSpPr/>
          <p:nvPr/>
        </p:nvSpPr>
        <p:spPr>
          <a:xfrm>
            <a:off x="7314256" y="4735963"/>
            <a:ext cx="1350150" cy="153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Arial" panose="020B0604020202020204" pitchFamily="34" charset="0"/>
                <a:cs typeface="Arial" panose="020B0604020202020204" pitchFamily="34" charset="0"/>
              </a:rPr>
              <a:t>Bilder der Ansprech-partner</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55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1874</Words>
  <Application>Microsoft Office PowerPoint</Application>
  <PresentationFormat>Bildschirmpräsentation (4:3)</PresentationFormat>
  <Paragraphs>356</Paragraphs>
  <Slides>24</Slides>
  <Notes>24</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24</vt:i4>
      </vt:variant>
    </vt:vector>
  </HeadingPairs>
  <TitlesOfParts>
    <vt:vector size="33" baseType="lpstr">
      <vt:lpstr>Arial</vt:lpstr>
      <vt:lpstr>Calibri</vt:lpstr>
      <vt:lpstr>Calibri Light</vt:lpstr>
      <vt:lpstr>Comic Sans MS</vt:lpstr>
      <vt:lpstr>Courier New</vt:lpstr>
      <vt:lpstr>Times New Roman</vt:lpstr>
      <vt:lpstr>Wingdings</vt:lpstr>
      <vt:lpstr>Office Theme</vt:lpstr>
      <vt:lpstr>Benutzerdefiniertes Design</vt:lpstr>
      <vt:lpstr> Elternabend für Mannschaften im Kinderfußball (Bambini, F- und E-Jugend)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Badischer Fußballverband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KlausDieter.Lindner@badfv.de</dc:creator>
  <cp:lastModifiedBy>Moritz Stefan</cp:lastModifiedBy>
  <cp:revision>585</cp:revision>
  <cp:lastPrinted>2019-08-26T14:02:58Z</cp:lastPrinted>
  <dcterms:created xsi:type="dcterms:W3CDTF">2009-08-14T12:11:17Z</dcterms:created>
  <dcterms:modified xsi:type="dcterms:W3CDTF">2019-09-11T07:06:40Z</dcterms:modified>
</cp:coreProperties>
</file>